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8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5" r:id="rId14"/>
    <p:sldId id="269" r:id="rId15"/>
    <p:sldId id="268" r:id="rId16"/>
    <p:sldId id="270" r:id="rId17"/>
    <p:sldId id="281" r:id="rId18"/>
    <p:sldId id="271" r:id="rId19"/>
    <p:sldId id="272" r:id="rId20"/>
    <p:sldId id="356" r:id="rId21"/>
    <p:sldId id="274" r:id="rId22"/>
    <p:sldId id="357" r:id="rId23"/>
    <p:sldId id="358" r:id="rId24"/>
    <p:sldId id="275" r:id="rId25"/>
    <p:sldId id="378" r:id="rId26"/>
    <p:sldId id="389" r:id="rId27"/>
    <p:sldId id="390" r:id="rId28"/>
    <p:sldId id="381" r:id="rId29"/>
    <p:sldId id="273" r:id="rId30"/>
    <p:sldId id="382" r:id="rId31"/>
    <p:sldId id="359" r:id="rId32"/>
    <p:sldId id="360" r:id="rId33"/>
    <p:sldId id="361" r:id="rId34"/>
    <p:sldId id="362" r:id="rId35"/>
    <p:sldId id="363" r:id="rId36"/>
    <p:sldId id="364" r:id="rId37"/>
    <p:sldId id="392" r:id="rId38"/>
    <p:sldId id="391" r:id="rId39"/>
    <p:sldId id="394" r:id="rId40"/>
    <p:sldId id="395" r:id="rId41"/>
    <p:sldId id="393" r:id="rId42"/>
    <p:sldId id="383" r:id="rId43"/>
    <p:sldId id="276" r:id="rId44"/>
    <p:sldId id="277" r:id="rId45"/>
    <p:sldId id="278" r:id="rId46"/>
    <p:sldId id="384" r:id="rId47"/>
    <p:sldId id="279" r:id="rId48"/>
    <p:sldId id="285" r:id="rId49"/>
    <p:sldId id="287" r:id="rId50"/>
    <p:sldId id="288" r:id="rId51"/>
    <p:sldId id="385" r:id="rId52"/>
    <p:sldId id="347" r:id="rId53"/>
    <p:sldId id="348" r:id="rId54"/>
    <p:sldId id="349" r:id="rId55"/>
    <p:sldId id="350" r:id="rId56"/>
    <p:sldId id="351" r:id="rId57"/>
    <p:sldId id="353" r:id="rId58"/>
    <p:sldId id="352" r:id="rId59"/>
    <p:sldId id="354" r:id="rId60"/>
    <p:sldId id="375" r:id="rId61"/>
    <p:sldId id="376" r:id="rId62"/>
    <p:sldId id="398" r:id="rId63"/>
    <p:sldId id="396" r:id="rId64"/>
    <p:sldId id="397" r:id="rId65"/>
    <p:sldId id="365" r:id="rId66"/>
    <p:sldId id="355" r:id="rId67"/>
    <p:sldId id="366" r:id="rId68"/>
    <p:sldId id="367" r:id="rId69"/>
    <p:sldId id="368" r:id="rId70"/>
    <p:sldId id="369" r:id="rId71"/>
    <p:sldId id="374" r:id="rId72"/>
    <p:sldId id="370" r:id="rId73"/>
    <p:sldId id="371" r:id="rId74"/>
    <p:sldId id="386" r:id="rId75"/>
    <p:sldId id="372" r:id="rId76"/>
    <p:sldId id="373" r:id="rId77"/>
    <p:sldId id="379" r:id="rId78"/>
    <p:sldId id="388" r:id="rId79"/>
    <p:sldId id="387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452"/>
    <p:restoredTop sz="94673"/>
  </p:normalViewPr>
  <p:slideViewPr>
    <p:cSldViewPr snapToGrid="0" snapToObjects="1" showGuides="1">
      <p:cViewPr>
        <p:scale>
          <a:sx n="70" d="100"/>
          <a:sy n="70" d="100"/>
        </p:scale>
        <p:origin x="-256" y="912"/>
      </p:cViewPr>
      <p:guideLst>
        <p:guide orient="horz" pos="2232"/>
        <p:guide pos="37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5895C-E423-C541-8D86-01E461EE5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08D02-7CF5-9C49-852B-ED8215AE2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A01CA-5E7B-CE42-AABB-0F9592683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9F9E6-A9A6-6C41-B85B-136D59241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6FF4B-1485-EC40-9700-D41C33D9F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23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03518-6583-B149-AB80-BD24F4E84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2B1DC-AC4A-814A-85D2-3F7A1BEAE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7FDE8-2E31-2249-9E04-603224B84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82841-7275-9440-9DC8-68BBA3835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16957-563C-694B-9A8E-B9C63DE7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08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EBAF9D-311B-DF49-AD9B-BB726CCD02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8FE99C-73B3-654F-AE80-2789D360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3DDA6-E133-F947-8A83-469B40803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6A2A2-B8D8-A74E-B886-4E3B0FA16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20FC3-B216-DF4C-A436-F9A268A79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20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77279-D5FE-C24C-800E-F30404D8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B7EE8-28F9-1041-BC08-D2D710917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A82A2-4976-5448-9BAE-758D60594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15112-EAB9-DA4E-8F4B-61D661F29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0E33A-8305-0B4E-8312-96E8C617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8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F1636-B35F-1241-B78A-1C5D6DD2C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C81FE-8878-654B-8C9F-2F1842B8A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6B053-1744-8C42-A5CE-C0ED52875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39DF0-12B4-CE4E-86B4-C0B6B15F9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44533-F950-0C4A-A58D-02F712E7A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30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76293-D4D6-B644-AA99-06CFBC95B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67320-E0CD-D94E-9ED3-FAB41015D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A329E-A3EF-2E40-8EFB-A3C6F03A8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3CCC2-3420-0A49-9A70-E307C8A51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CD57A-5662-8045-8B58-A725F459B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8F815F-EBFB-0247-932E-C8AA21B2A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79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31F3C-134A-314E-9B37-A840B4144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08463-3DAB-0E45-9849-4E34D9E85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9A3095-048C-E84C-BCF2-13CD7C42A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D9D25D-D975-5947-90E5-D112CC8BC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3387A-5344-5649-A888-28450B69AC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8A19BA-0383-704D-96AA-0EE74DDB8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618801-F82A-D74D-B15D-76EFABBB9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4EC1ED-1370-8746-9570-C495A5A2C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2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EFE7-38D0-5847-98EF-E0C2E8C2B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F8A276-0281-E845-ACBD-7E72136C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A82D9F-B8A7-D043-875D-C5CF130C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C9713-2E59-4A45-9DF0-16802F06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07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2B5545-FE37-5545-9721-E74D2163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D676AE-3716-5740-9033-A41D17512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BC9EB-EA70-924B-B8FC-51CF1339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37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54DCB-7151-FA4F-ACA8-37F7109AE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42FAB-06C4-E442-8BF3-A2CBBB5F6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99AFB-C059-4A42-A712-D3559318C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82962-A8BF-6D48-AEF2-AE791EDE3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14A065-9251-2947-A299-7F505A3BA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8826B-F743-514F-93B6-D6D8115AC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43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A2CA-36A7-EC4D-88DA-EB0FA1909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BAA1A8-FCAB-CC40-B040-F571894B6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0C2275-8F82-2343-A1FB-F89EDE087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FFA17B-DB52-F541-A92C-397CFAC4D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181B0-6D30-A540-969B-396D7113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81C78-ACD1-584F-91BE-C8D2AE95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34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386C9E-3466-4A4B-988E-DDDE56F07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7965A-1D38-EA47-91D2-7D343D220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5B595-2906-194A-BD85-45C01488F0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5B50D-A31D-5845-850D-215B003246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09CF5-21E3-504E-B1F5-22DDC9A82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54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lab.readthedocs.io/en/stable/user/notebook.html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pyter-notebook.readthedocs.io/en/latest/notebook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www.tutorialspoint.com/jupyter/ipython_magic_commands.ht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stdtypes.html#range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anaconda/user-guide/tasks/install-packages/" TargetMode="External"/><Relationship Id="rId2" Type="http://schemas.openxmlformats.org/officeDocument/2006/relationships/hyperlink" Target="https://conda.io/projects/conda/en/latest/user-guide/tasks/manage-environments.html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2C5FE-3DB0-1C43-8D30-6E0F7B77E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A61B1-BE8E-0E41-81F2-65D6E42FB8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Bootcamp 2021</a:t>
            </a:r>
          </a:p>
        </p:txBody>
      </p:sp>
    </p:spTree>
    <p:extLst>
      <p:ext uri="{BB962C8B-B14F-4D97-AF65-F5344CB8AC3E}">
        <p14:creationId xmlns:p14="http://schemas.microsoft.com/office/powerpoint/2010/main" val="2887432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442B-163E-124B-AE1F-48512428B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D7C1E-F14E-4F40-893B-D6611B197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283" y="922569"/>
            <a:ext cx="7883663" cy="5012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18717F-C0A2-184F-9D0C-FB06556BE816}"/>
              </a:ext>
            </a:extLst>
          </p:cNvPr>
          <p:cNvSpPr txBox="1"/>
          <p:nvPr/>
        </p:nvSpPr>
        <p:spPr>
          <a:xfrm>
            <a:off x="642677" y="3429000"/>
            <a:ext cx="18099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Script</a:t>
            </a:r>
          </a:p>
          <a:p>
            <a:r>
              <a:rPr lang="en-US" sz="3200" dirty="0">
                <a:solidFill>
                  <a:schemeClr val="bg1"/>
                </a:solidFill>
              </a:rPr>
              <a:t>Code </a:t>
            </a:r>
          </a:p>
          <a:p>
            <a:r>
              <a:rPr lang="en-US" sz="3200" dirty="0">
                <a:solidFill>
                  <a:schemeClr val="bg1"/>
                </a:solidFill>
              </a:rPr>
              <a:t>goes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CC31E-0115-4B41-9398-64F640E36670}"/>
              </a:ext>
            </a:extLst>
          </p:cNvPr>
          <p:cNvSpPr txBox="1"/>
          <p:nvPr/>
        </p:nvSpPr>
        <p:spPr>
          <a:xfrm>
            <a:off x="10471946" y="1533144"/>
            <a:ext cx="17007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Declared</a:t>
            </a:r>
          </a:p>
          <a:p>
            <a:r>
              <a:rPr lang="en-US" sz="3200" u="sng" dirty="0">
                <a:solidFill>
                  <a:schemeClr val="bg1"/>
                </a:solidFill>
              </a:rPr>
              <a:t>Variables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6F606E-5CB6-C343-8634-E63BD03E646E}"/>
              </a:ext>
            </a:extLst>
          </p:cNvPr>
          <p:cNvSpPr txBox="1"/>
          <p:nvPr/>
        </p:nvSpPr>
        <p:spPr>
          <a:xfrm>
            <a:off x="10534532" y="3921442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Output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F3DD6D-B64C-494D-94FC-6CEAF2825C36}"/>
              </a:ext>
            </a:extLst>
          </p:cNvPr>
          <p:cNvCxnSpPr>
            <a:cxnSpLocks/>
          </p:cNvCxnSpPr>
          <p:nvPr/>
        </p:nvCxnSpPr>
        <p:spPr>
          <a:xfrm flipV="1">
            <a:off x="1371600" y="4998660"/>
            <a:ext cx="1536192" cy="34143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340981-9CC0-F94F-AF59-7370055074AC}"/>
              </a:ext>
            </a:extLst>
          </p:cNvPr>
          <p:cNvCxnSpPr>
            <a:cxnSpLocks/>
          </p:cNvCxnSpPr>
          <p:nvPr/>
        </p:nvCxnSpPr>
        <p:spPr>
          <a:xfrm flipH="1" flipV="1">
            <a:off x="9912096" y="2610362"/>
            <a:ext cx="1008437" cy="28385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C1395A-F9E9-9146-AFCB-5CCD2D25C886}"/>
              </a:ext>
            </a:extLst>
          </p:cNvPr>
          <p:cNvCxnSpPr>
            <a:cxnSpLocks/>
          </p:cNvCxnSpPr>
          <p:nvPr/>
        </p:nvCxnSpPr>
        <p:spPr>
          <a:xfrm flipH="1" flipV="1">
            <a:off x="10076688" y="4663440"/>
            <a:ext cx="987552" cy="20116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976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442B-163E-124B-AE1F-48512428B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D7C1E-F14E-4F40-893B-D6611B197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283" y="922569"/>
            <a:ext cx="7883663" cy="5012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18717F-C0A2-184F-9D0C-FB06556BE816}"/>
              </a:ext>
            </a:extLst>
          </p:cNvPr>
          <p:cNvSpPr txBox="1"/>
          <p:nvPr/>
        </p:nvSpPr>
        <p:spPr>
          <a:xfrm>
            <a:off x="236171" y="1923669"/>
            <a:ext cx="258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Run your code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F3DD6D-B64C-494D-94FC-6CEAF2825C36}"/>
              </a:ext>
            </a:extLst>
          </p:cNvPr>
          <p:cNvCxnSpPr>
            <a:cxnSpLocks/>
          </p:cNvCxnSpPr>
          <p:nvPr/>
        </p:nvCxnSpPr>
        <p:spPr>
          <a:xfrm flipV="1">
            <a:off x="2139696" y="1519969"/>
            <a:ext cx="1536192" cy="34143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542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442B-163E-124B-AE1F-48512428B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D7C1E-F14E-4F40-893B-D6611B197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283" y="922569"/>
            <a:ext cx="7883663" cy="5012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18717F-C0A2-184F-9D0C-FB06556BE816}"/>
              </a:ext>
            </a:extLst>
          </p:cNvPr>
          <p:cNvSpPr txBox="1"/>
          <p:nvPr/>
        </p:nvSpPr>
        <p:spPr>
          <a:xfrm>
            <a:off x="236171" y="1923669"/>
            <a:ext cx="2352112" cy="1092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Debug your code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F3DD6D-B64C-494D-94FC-6CEAF2825C36}"/>
              </a:ext>
            </a:extLst>
          </p:cNvPr>
          <p:cNvCxnSpPr>
            <a:cxnSpLocks/>
          </p:cNvCxnSpPr>
          <p:nvPr/>
        </p:nvCxnSpPr>
        <p:spPr>
          <a:xfrm flipV="1">
            <a:off x="2029968" y="1690688"/>
            <a:ext cx="3255264" cy="97936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BA70AD-C7AD-944E-ACF2-E0AA90F3E3C8}"/>
              </a:ext>
            </a:extLst>
          </p:cNvPr>
          <p:cNvSpPr/>
          <p:nvPr/>
        </p:nvSpPr>
        <p:spPr>
          <a:xfrm>
            <a:off x="3913632" y="1288352"/>
            <a:ext cx="2182368" cy="402336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67364B-AA5C-5448-B31B-CA40DE3271EE}"/>
              </a:ext>
            </a:extLst>
          </p:cNvPr>
          <p:cNvSpPr txBox="1"/>
          <p:nvPr/>
        </p:nvSpPr>
        <p:spPr>
          <a:xfrm>
            <a:off x="236171" y="6243017"/>
            <a:ext cx="2352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bg1"/>
                </a:solidFill>
              </a:rPr>
              <a:t>More on this later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156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7483-B6EF-FA46-BC5A-D9F1E28CA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Lab </a:t>
            </a:r>
            <a:r>
              <a:rPr lang="en-US" dirty="0">
                <a:solidFill>
                  <a:schemeClr val="bg1"/>
                </a:solidFill>
              </a:rPr>
              <a:t>(.</a:t>
            </a:r>
            <a:r>
              <a:rPr lang="en-US" dirty="0" err="1">
                <a:solidFill>
                  <a:schemeClr val="bg1"/>
                </a:solidFill>
              </a:rPr>
              <a:t>ipynb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E69E4F-1057-5E49-BCA5-DC69E9291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856" y="1526096"/>
            <a:ext cx="7808976" cy="43803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57FD73-6E96-6A43-8F2E-05AD64F8BA03}"/>
              </a:ext>
            </a:extLst>
          </p:cNvPr>
          <p:cNvSpPr/>
          <p:nvPr/>
        </p:nvSpPr>
        <p:spPr>
          <a:xfrm>
            <a:off x="597408" y="6135163"/>
            <a:ext cx="7357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https://jupyterlab.readthedocs.io/en/stable/user/notebook.html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44AAE-BDCB-D34B-A7C7-D8EF1AD1BE91}"/>
              </a:ext>
            </a:extLst>
          </p:cNvPr>
          <p:cNvSpPr txBox="1"/>
          <p:nvPr/>
        </p:nvSpPr>
        <p:spPr>
          <a:xfrm>
            <a:off x="8426668" y="2307717"/>
            <a:ext cx="2352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Cell – Code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CEF06-434F-5F42-AB50-FEAA22C319E0}"/>
              </a:ext>
            </a:extLst>
          </p:cNvPr>
          <p:cNvSpPr txBox="1"/>
          <p:nvPr/>
        </p:nvSpPr>
        <p:spPr>
          <a:xfrm>
            <a:off x="8591260" y="3213790"/>
            <a:ext cx="2352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Output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A5DBE3-9A71-4543-A661-CBC016EA757F}"/>
              </a:ext>
            </a:extLst>
          </p:cNvPr>
          <p:cNvCxnSpPr>
            <a:cxnSpLocks/>
          </p:cNvCxnSpPr>
          <p:nvPr/>
        </p:nvCxnSpPr>
        <p:spPr>
          <a:xfrm flipH="1">
            <a:off x="6664816" y="2704963"/>
            <a:ext cx="151601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54E456-CC87-654D-96AF-261EBCF4122A}"/>
              </a:ext>
            </a:extLst>
          </p:cNvPr>
          <p:cNvCxnSpPr>
            <a:cxnSpLocks/>
          </p:cNvCxnSpPr>
          <p:nvPr/>
        </p:nvCxnSpPr>
        <p:spPr>
          <a:xfrm flipH="1">
            <a:off x="6096000" y="3506177"/>
            <a:ext cx="23306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2BB8FF-6B8D-224C-BE26-20237100F40F}"/>
              </a:ext>
            </a:extLst>
          </p:cNvPr>
          <p:cNvSpPr txBox="1"/>
          <p:nvPr/>
        </p:nvSpPr>
        <p:spPr>
          <a:xfrm>
            <a:off x="8591260" y="4813835"/>
            <a:ext cx="2762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To run a cell: shift + enter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A7E349-A5C0-9249-AD01-B9FC0A87DEE5}"/>
              </a:ext>
            </a:extLst>
          </p:cNvPr>
          <p:cNvSpPr/>
          <p:nvPr/>
        </p:nvSpPr>
        <p:spPr>
          <a:xfrm>
            <a:off x="8629360" y="401697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000" b="0" i="0" dirty="0">
                <a:solidFill>
                  <a:srgbClr val="360084"/>
                </a:solidFill>
                <a:effectLst/>
                <a:latin typeface="Helvetica Neue" panose="02000503000000020004" pitchFamily="2" charset="0"/>
              </a:rPr>
              <a:t>$ </a:t>
            </a:r>
            <a:r>
              <a:rPr lang="en-US" sz="3000" b="0" i="0" dirty="0" err="1">
                <a:solidFill>
                  <a:srgbClr val="360084"/>
                </a:solidFill>
                <a:effectLst/>
                <a:latin typeface="Helvetica Neue" panose="02000503000000020004" pitchFamily="2" charset="0"/>
              </a:rPr>
              <a:t>jupyter</a:t>
            </a:r>
            <a:r>
              <a:rPr lang="en-US" sz="3000" b="0" i="0" dirty="0">
                <a:solidFill>
                  <a:srgbClr val="360084"/>
                </a:solidFill>
                <a:effectLst/>
                <a:latin typeface="Helvetica Neue" panose="02000503000000020004" pitchFamily="2" charset="0"/>
              </a:rPr>
              <a:t> lab 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02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7483-B6EF-FA46-BC5A-D9F1E28CA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US" dirty="0">
                <a:solidFill>
                  <a:schemeClr val="bg1"/>
                </a:solidFill>
              </a:rPr>
              <a:t>(.</a:t>
            </a:r>
            <a:r>
              <a:rPr lang="en-US" dirty="0" err="1">
                <a:solidFill>
                  <a:schemeClr val="bg1"/>
                </a:solidFill>
              </a:rPr>
              <a:t>ipynb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57FD73-6E96-6A43-8F2E-05AD64F8BA03}"/>
              </a:ext>
            </a:extLst>
          </p:cNvPr>
          <p:cNvSpPr/>
          <p:nvPr/>
        </p:nvSpPr>
        <p:spPr>
          <a:xfrm>
            <a:off x="597408" y="6135163"/>
            <a:ext cx="7357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https://jupyter-notebook.readthedocs.io/en/latest/notebook.html</a:t>
            </a:r>
            <a:r>
              <a:rPr lang="en-US" dirty="0"/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A7E349-A5C0-9249-AD01-B9FC0A87DEE5}"/>
              </a:ext>
            </a:extLst>
          </p:cNvPr>
          <p:cNvSpPr/>
          <p:nvPr/>
        </p:nvSpPr>
        <p:spPr>
          <a:xfrm>
            <a:off x="8629360" y="401697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000" b="0" i="0" dirty="0">
                <a:solidFill>
                  <a:srgbClr val="360084"/>
                </a:solidFill>
                <a:effectLst/>
                <a:latin typeface="Helvetica Neue" panose="02000503000000020004" pitchFamily="2" charset="0"/>
              </a:rPr>
              <a:t>$ </a:t>
            </a:r>
            <a:r>
              <a:rPr lang="en-US" sz="3000" b="0" i="0" dirty="0" err="1">
                <a:solidFill>
                  <a:srgbClr val="360084"/>
                </a:solidFill>
                <a:effectLst/>
                <a:latin typeface="Helvetica Neue" panose="02000503000000020004" pitchFamily="2" charset="0"/>
              </a:rPr>
              <a:t>jupyter</a:t>
            </a:r>
            <a:r>
              <a:rPr lang="en-US" sz="3000" b="0" i="0" dirty="0">
                <a:solidFill>
                  <a:srgbClr val="360084"/>
                </a:solidFill>
                <a:effectLst/>
                <a:latin typeface="Helvetica Neue" panose="02000503000000020004" pitchFamily="2" charset="0"/>
              </a:rPr>
              <a:t> notebook 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3D457D-0573-274F-83A6-B85FD4EEE307}"/>
              </a:ext>
            </a:extLst>
          </p:cNvPr>
          <p:cNvSpPr/>
          <p:nvPr/>
        </p:nvSpPr>
        <p:spPr>
          <a:xfrm>
            <a:off x="597408" y="1690688"/>
            <a:ext cx="11125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When in Command mode (esc/gray),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 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b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key will make a new cell below the currently selected cell.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 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a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key will make one above.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 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x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key will delete the current cell.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 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z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key will undo your last cell operation (which could be a deletion, creation, 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etc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057808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7483-B6EF-FA46-BC5A-D9F1E28CA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US" dirty="0">
                <a:solidFill>
                  <a:schemeClr val="bg1"/>
                </a:solidFill>
              </a:rPr>
              <a:t>(.</a:t>
            </a:r>
            <a:r>
              <a:rPr lang="en-US" dirty="0" err="1">
                <a:solidFill>
                  <a:schemeClr val="bg1"/>
                </a:solidFill>
              </a:rPr>
              <a:t>ipynb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34C42E-A752-3843-9BC5-2B5701757AB6}"/>
              </a:ext>
            </a:extLst>
          </p:cNvPr>
          <p:cNvSpPr/>
          <p:nvPr/>
        </p:nvSpPr>
        <p:spPr>
          <a:xfrm>
            <a:off x="298704" y="1497712"/>
            <a:ext cx="1159459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Markdown great for commenting/adding notes to your code!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simple plain-text format for writing lists, links, and other things that might go into a web page.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Turn the current cell into a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Markdown cell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by entering the Command mode (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and press the 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key.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[ ]: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will disappear to show it is no longer a code cell and you will be able to write in Markdown.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Turn the current cell into a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cell by entering the Command mode (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and press the 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key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128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7483-B6EF-FA46-BC5A-D9F1E28CA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 – html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34C42E-A752-3843-9BC5-2B5701757AB6}"/>
              </a:ext>
            </a:extLst>
          </p:cNvPr>
          <p:cNvSpPr/>
          <p:nvPr/>
        </p:nvSpPr>
        <p:spPr>
          <a:xfrm>
            <a:off x="838200" y="1636514"/>
            <a:ext cx="28102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* Use asterisks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* to create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* bullet lists.</a:t>
            </a:r>
            <a:endParaRPr lang="en-US" sz="24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147C32-312B-3149-AB87-E88168EAF63C}"/>
              </a:ext>
            </a:extLst>
          </p:cNvPr>
          <p:cNvSpPr/>
          <p:nvPr/>
        </p:nvSpPr>
        <p:spPr>
          <a:xfrm>
            <a:off x="838200" y="3244334"/>
            <a:ext cx="2943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# A Level-1 Heading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DCD025-CF3A-6443-B808-296CC24C50BB}"/>
              </a:ext>
            </a:extLst>
          </p:cNvPr>
          <p:cNvSpPr/>
          <p:nvPr/>
        </p:nvSpPr>
        <p:spPr>
          <a:xfrm>
            <a:off x="838200" y="379032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0" i="0" dirty="0">
                <a:solidFill>
                  <a:srgbClr val="36008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## A Level-2 Heading (etc.) </a:t>
            </a:r>
          </a:p>
          <a:p>
            <a:br>
              <a:rPr 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81FD6-3ECC-A44B-B633-38C1A4DE2C03}"/>
              </a:ext>
            </a:extLst>
          </p:cNvPr>
          <p:cNvSpPr/>
          <p:nvPr/>
        </p:nvSpPr>
        <p:spPr>
          <a:xfrm>
            <a:off x="838200" y="4936479"/>
            <a:ext cx="101711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[Create links](http://software-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carpentry.org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with `[...](...)`.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 use [named links][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data_carpentry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]. [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data_carpentry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]: http://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datacarpentry.org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87C462-5AD8-B840-A76E-75A3C7E1E5BA}"/>
              </a:ext>
            </a:extLst>
          </p:cNvPr>
          <p:cNvSpPr/>
          <p:nvPr/>
        </p:nvSpPr>
        <p:spPr>
          <a:xfrm>
            <a:off x="6733032" y="1813173"/>
            <a:ext cx="28102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Lists </a:t>
            </a:r>
            <a:endParaRPr lang="en-US" sz="30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C672A8-9FE7-074B-9CB0-1A03682879D7}"/>
              </a:ext>
            </a:extLst>
          </p:cNvPr>
          <p:cNvSpPr/>
          <p:nvPr/>
        </p:nvSpPr>
        <p:spPr>
          <a:xfrm>
            <a:off x="6733032" y="3286496"/>
            <a:ext cx="28102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Headings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941828-624A-5C4B-A31C-A284DC171C20}"/>
              </a:ext>
            </a:extLst>
          </p:cNvPr>
          <p:cNvSpPr/>
          <p:nvPr/>
        </p:nvSpPr>
        <p:spPr>
          <a:xfrm>
            <a:off x="10098024" y="5259644"/>
            <a:ext cx="28102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urls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+ links </a:t>
            </a:r>
            <a:endParaRPr lang="en-US" sz="30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B94319-3186-BB43-B478-53D3C2409E31}"/>
              </a:ext>
            </a:extLst>
          </p:cNvPr>
          <p:cNvCxnSpPr>
            <a:cxnSpLocks/>
          </p:cNvCxnSpPr>
          <p:nvPr/>
        </p:nvCxnSpPr>
        <p:spPr>
          <a:xfrm flipH="1">
            <a:off x="4047744" y="2098001"/>
            <a:ext cx="23306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D579B8-EDF3-174B-A42A-AF3B9B5EFDF4}"/>
              </a:ext>
            </a:extLst>
          </p:cNvPr>
          <p:cNvCxnSpPr>
            <a:cxnSpLocks/>
          </p:cNvCxnSpPr>
          <p:nvPr/>
        </p:nvCxnSpPr>
        <p:spPr>
          <a:xfrm flipH="1">
            <a:off x="4402364" y="3442169"/>
            <a:ext cx="152294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2EDF8D-5EBE-344B-B422-0FF6CCA3E861}"/>
              </a:ext>
            </a:extLst>
          </p:cNvPr>
          <p:cNvCxnSpPr>
            <a:cxnSpLocks/>
          </p:cNvCxnSpPr>
          <p:nvPr/>
        </p:nvCxnSpPr>
        <p:spPr>
          <a:xfrm flipH="1">
            <a:off x="8869680" y="5521933"/>
            <a:ext cx="92659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275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5DCFB-3227-5C41-AD61-7786704CF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4F4AC-E2BA-E642-8183-E371A4E91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 Anaconda</a:t>
            </a:r>
          </a:p>
          <a:p>
            <a:r>
              <a:rPr lang="en-US" dirty="0"/>
              <a:t>Running Python </a:t>
            </a:r>
          </a:p>
          <a:p>
            <a:r>
              <a:rPr lang="en-US" dirty="0"/>
              <a:t>Variables and Assignment</a:t>
            </a:r>
          </a:p>
          <a:p>
            <a:r>
              <a:rPr lang="en-US" dirty="0"/>
              <a:t>Data Type</a:t>
            </a:r>
          </a:p>
          <a:p>
            <a:r>
              <a:rPr lang="en-US" dirty="0"/>
              <a:t>Built-in functions</a:t>
            </a:r>
          </a:p>
          <a:p>
            <a:r>
              <a:rPr lang="en-US" dirty="0"/>
              <a:t>Packages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  <a:p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98B763-DE40-A048-B4F0-AB7D9993A0A0}"/>
              </a:ext>
            </a:extLst>
          </p:cNvPr>
          <p:cNvCxnSpPr>
            <a:cxnSpLocks/>
          </p:cNvCxnSpPr>
          <p:nvPr/>
        </p:nvCxnSpPr>
        <p:spPr>
          <a:xfrm flipH="1">
            <a:off x="5084064" y="3114996"/>
            <a:ext cx="128016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915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C1069-A11A-ED43-99E7-5C7038D6D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2900E-E464-0149-A62D-8D99132C0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Python the </a:t>
            </a:r>
            <a:r>
              <a:rPr lang="en-US" b="1" dirty="0">
                <a:solidFill>
                  <a:schemeClr val="bg1"/>
                </a:solidFill>
              </a:rPr>
              <a:t>=</a:t>
            </a:r>
            <a:r>
              <a:rPr lang="en-US" dirty="0"/>
              <a:t> symbol assigns the value on the right to the name on the left</a:t>
            </a:r>
          </a:p>
          <a:p>
            <a:r>
              <a:rPr lang="en-US" dirty="0"/>
              <a:t>age = 42</a:t>
            </a:r>
          </a:p>
          <a:p>
            <a:r>
              <a:rPr lang="en-US" dirty="0" err="1"/>
              <a:t>my_name</a:t>
            </a:r>
            <a:r>
              <a:rPr lang="en-US" dirty="0"/>
              <a:t> = ‘</a:t>
            </a:r>
            <a:r>
              <a:rPr lang="en-US" dirty="0" err="1"/>
              <a:t>Crisel</a:t>
            </a:r>
            <a:r>
              <a:rPr lang="en-US" dirty="0"/>
              <a:t> Suarez’ </a:t>
            </a:r>
          </a:p>
          <a:p>
            <a:r>
              <a:rPr lang="en-US" dirty="0"/>
              <a:t>Grade1 = ‘A’ </a:t>
            </a:r>
          </a:p>
          <a:p>
            <a:endParaRPr lang="en-US" dirty="0"/>
          </a:p>
          <a:p>
            <a:r>
              <a:rPr lang="en-US" dirty="0"/>
              <a:t>Variable names</a:t>
            </a:r>
          </a:p>
          <a:p>
            <a:pPr lvl="1"/>
            <a:r>
              <a:rPr lang="en-US" dirty="0"/>
              <a:t>can </a:t>
            </a:r>
            <a:r>
              <a:rPr lang="en-US" b="1" dirty="0"/>
              <a:t>only</a:t>
            </a:r>
            <a:r>
              <a:rPr lang="en-US" dirty="0"/>
              <a:t> contain letters, digits, and underscore _ </a:t>
            </a:r>
          </a:p>
          <a:p>
            <a:pPr lvl="1"/>
            <a:r>
              <a:rPr lang="en-US" dirty="0"/>
              <a:t>cannot start with a digit</a:t>
            </a:r>
          </a:p>
          <a:p>
            <a:pPr lvl="1"/>
            <a:r>
              <a:rPr lang="en-US" dirty="0"/>
              <a:t>are </a:t>
            </a:r>
            <a:r>
              <a:rPr lang="en-US" b="1" dirty="0"/>
              <a:t>case sensitive</a:t>
            </a:r>
            <a:r>
              <a:rPr lang="en-US" dirty="0"/>
              <a:t> (age, Age and AGE are three different variables)</a:t>
            </a:r>
          </a:p>
        </p:txBody>
      </p:sp>
    </p:spTree>
    <p:extLst>
      <p:ext uri="{BB962C8B-B14F-4D97-AF65-F5344CB8AC3E}">
        <p14:creationId xmlns:p14="http://schemas.microsoft.com/office/powerpoint/2010/main" val="938114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1283E-A4E4-0B4D-943E-DCF584890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5832" cy="430085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first_name</a:t>
            </a:r>
            <a:r>
              <a:rPr lang="en-US" dirty="0"/>
              <a:t> = ‘Kathy ’</a:t>
            </a:r>
          </a:p>
          <a:p>
            <a:r>
              <a:rPr lang="en-US" dirty="0"/>
              <a:t>age = 10</a:t>
            </a:r>
          </a:p>
          <a:p>
            <a:r>
              <a:rPr lang="en-US" b="1" dirty="0"/>
              <a:t>print</a:t>
            </a:r>
            <a:r>
              <a:rPr lang="en-US" dirty="0"/>
              <a:t>(</a:t>
            </a:r>
            <a:r>
              <a:rPr lang="en-US" dirty="0" err="1"/>
              <a:t>first_name</a:t>
            </a:r>
            <a:r>
              <a:rPr lang="en-US" dirty="0"/>
              <a:t>, 'is', age, 'years old’) </a:t>
            </a:r>
          </a:p>
          <a:p>
            <a:endParaRPr lang="en-US" dirty="0"/>
          </a:p>
          <a:p>
            <a:r>
              <a:rPr lang="en-US" dirty="0"/>
              <a:t>Variables can be used in calculations:</a:t>
            </a:r>
          </a:p>
          <a:p>
            <a:pPr lvl="1"/>
            <a:r>
              <a:rPr lang="en-US" dirty="0" err="1"/>
              <a:t>new_age</a:t>
            </a:r>
            <a:r>
              <a:rPr lang="en-US" dirty="0"/>
              <a:t> = age +10</a:t>
            </a:r>
          </a:p>
          <a:p>
            <a:endParaRPr lang="en-US" dirty="0"/>
          </a:p>
          <a:p>
            <a:r>
              <a:rPr lang="en-US" dirty="0"/>
              <a:t>Indexing</a:t>
            </a:r>
          </a:p>
          <a:p>
            <a:r>
              <a:rPr lang="en-US" dirty="0"/>
              <a:t>print(</a:t>
            </a:r>
            <a:r>
              <a:rPr lang="en-US" dirty="0" err="1"/>
              <a:t>first_name</a:t>
            </a:r>
            <a:r>
              <a:rPr lang="en-US" dirty="0"/>
              <a:t>[0]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2DC2D42-5081-C44C-8612-C7C2FFCE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Assignments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0AE281-67DC-494E-8393-0C3E0A9E68FE}"/>
              </a:ext>
            </a:extLst>
          </p:cNvPr>
          <p:cNvSpPr txBox="1">
            <a:spLocks/>
          </p:cNvSpPr>
          <p:nvPr/>
        </p:nvSpPr>
        <p:spPr>
          <a:xfrm>
            <a:off x="5727192" y="5051235"/>
            <a:ext cx="4678680" cy="4900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*** Python indexing starts at 0 ***</a:t>
            </a:r>
          </a:p>
        </p:txBody>
      </p:sp>
    </p:spTree>
    <p:extLst>
      <p:ext uri="{BB962C8B-B14F-4D97-AF65-F5344CB8AC3E}">
        <p14:creationId xmlns:p14="http://schemas.microsoft.com/office/powerpoint/2010/main" val="1640693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5DCFB-3227-5C41-AD61-7786704CF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4F4AC-E2BA-E642-8183-E371A4E91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 Anaconda</a:t>
            </a:r>
          </a:p>
          <a:p>
            <a:r>
              <a:rPr lang="en-US" dirty="0"/>
              <a:t>Running Python </a:t>
            </a:r>
          </a:p>
          <a:p>
            <a:r>
              <a:rPr lang="en-US" dirty="0"/>
              <a:t>Variables and Assignment</a:t>
            </a:r>
          </a:p>
          <a:p>
            <a:r>
              <a:rPr lang="en-US" dirty="0"/>
              <a:t>Data Type</a:t>
            </a:r>
          </a:p>
          <a:p>
            <a:r>
              <a:rPr lang="en-US" dirty="0"/>
              <a:t>Built-in functions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945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3F11A-A80C-1C4F-B587-A1CF6853E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Wednesday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10EF-1596-7745-90B1-1E2B1AE88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Magic Commands</a:t>
            </a:r>
          </a:p>
          <a:p>
            <a:r>
              <a:rPr lang="en-US" dirty="0"/>
              <a:t>Indexing and Slices</a:t>
            </a:r>
          </a:p>
          <a:p>
            <a:r>
              <a:rPr lang="en-US" dirty="0"/>
              <a:t>Lists </a:t>
            </a:r>
          </a:p>
          <a:p>
            <a:r>
              <a:rPr lang="en-US" dirty="0"/>
              <a:t>Built-in Functions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Functions</a:t>
            </a:r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6B90AD25-0BEE-F346-85FA-B00A0A9B956A}"/>
              </a:ext>
            </a:extLst>
          </p:cNvPr>
          <p:cNvSpPr/>
          <p:nvPr/>
        </p:nvSpPr>
        <p:spPr>
          <a:xfrm>
            <a:off x="10384536" y="365125"/>
            <a:ext cx="969264" cy="914400"/>
          </a:xfrm>
          <a:prstGeom prst="star5">
            <a:avLst>
              <a:gd name="adj" fmla="val 24525"/>
              <a:gd name="hf" fmla="val 105146"/>
              <a:gd name="vf" fmla="val 11055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8CDF4D1-A793-9E48-99C7-0D2CFB4CB002}"/>
              </a:ext>
            </a:extLst>
          </p:cNvPr>
          <p:cNvCxnSpPr>
            <a:cxnSpLocks/>
          </p:cNvCxnSpPr>
          <p:nvPr/>
        </p:nvCxnSpPr>
        <p:spPr>
          <a:xfrm flipH="1">
            <a:off x="5455920" y="2036004"/>
            <a:ext cx="128016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285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F5165-0590-F74F-AE62-17F60AAA4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8C6D3-5411-FF42-AFF5-C96B4C209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variables to store values.</a:t>
            </a:r>
          </a:p>
          <a:p>
            <a:r>
              <a:rPr lang="en-US" dirty="0"/>
              <a:t>Use </a:t>
            </a:r>
            <a:r>
              <a:rPr lang="en-US" dirty="0">
                <a:solidFill>
                  <a:schemeClr val="bg1"/>
                </a:solidFill>
              </a:rPr>
              <a:t>print()</a:t>
            </a:r>
            <a:r>
              <a:rPr lang="en-US" dirty="0"/>
              <a:t> to display values.</a:t>
            </a:r>
          </a:p>
          <a:p>
            <a:r>
              <a:rPr lang="en-US" dirty="0"/>
              <a:t>Variables persist between cells.</a:t>
            </a:r>
          </a:p>
          <a:p>
            <a:r>
              <a:rPr lang="en-US" dirty="0"/>
              <a:t>Variables must be created before they are used.</a:t>
            </a:r>
          </a:p>
          <a:p>
            <a:r>
              <a:rPr lang="en-US" dirty="0"/>
              <a:t>Variables can be used in calculations.</a:t>
            </a:r>
          </a:p>
        </p:txBody>
      </p:sp>
    </p:spTree>
    <p:extLst>
      <p:ext uri="{BB962C8B-B14F-4D97-AF65-F5344CB8AC3E}">
        <p14:creationId xmlns:p14="http://schemas.microsoft.com/office/powerpoint/2010/main" val="2508995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74649-E998-8B4F-B885-EA2653FB6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Magic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39636-4BDA-9B4A-AE70-08C1FC46D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%run </a:t>
            </a:r>
            <a:r>
              <a:rPr lang="en-US" dirty="0" err="1">
                <a:solidFill>
                  <a:schemeClr val="bg1"/>
                </a:solidFill>
              </a:rPr>
              <a:t>hello.py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%%time</a:t>
            </a:r>
          </a:p>
          <a:p>
            <a:r>
              <a:rPr lang="en-US" dirty="0"/>
              <a:t>% who</a:t>
            </a:r>
          </a:p>
          <a:p>
            <a:r>
              <a:rPr lang="en-US" dirty="0"/>
              <a:t>%who </a:t>
            </a:r>
            <a:r>
              <a:rPr lang="en-US" dirty="0" err="1"/>
              <a:t>str</a:t>
            </a:r>
            <a:r>
              <a:rPr lang="en-US" dirty="0"/>
              <a:t> | % who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%</a:t>
            </a:r>
            <a:r>
              <a:rPr lang="en-US" dirty="0" err="1"/>
              <a:t>pinfo</a:t>
            </a:r>
            <a:r>
              <a:rPr lang="en-US" dirty="0"/>
              <a:t> &lt;variable&gt;</a:t>
            </a:r>
          </a:p>
          <a:p>
            <a:r>
              <a:rPr lang="en-US" dirty="0"/>
              <a:t>%</a:t>
            </a:r>
            <a:r>
              <a:rPr lang="en-US" dirty="0" err="1"/>
              <a:t>env</a:t>
            </a:r>
            <a:endParaRPr lang="en-US" dirty="0"/>
          </a:p>
          <a:p>
            <a:r>
              <a:rPr lang="en-US" dirty="0">
                <a:effectLst/>
              </a:rPr>
              <a:t>%matplotlib inline</a:t>
            </a:r>
          </a:p>
          <a:p>
            <a:r>
              <a:rPr lang="en-US" dirty="0"/>
              <a:t>%load </a:t>
            </a:r>
            <a:r>
              <a:rPr lang="en-US" dirty="0" err="1">
                <a:solidFill>
                  <a:schemeClr val="bg1"/>
                </a:solidFill>
              </a:rPr>
              <a:t>hello.py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%</a:t>
            </a:r>
            <a:r>
              <a:rPr lang="en-US" dirty="0" err="1"/>
              <a:t>lsmagic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B8C30B-E6CD-B345-8ADE-3F3746FD3030}"/>
              </a:ext>
            </a:extLst>
          </p:cNvPr>
          <p:cNvSpPr/>
          <p:nvPr/>
        </p:nvSpPr>
        <p:spPr>
          <a:xfrm>
            <a:off x="5126736" y="5576134"/>
            <a:ext cx="7065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https://www.tutorialspoint.com/jupyter/ipython_magic_commands.htm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FDB746-17AB-7C48-B708-807F1AFA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080" y="1892300"/>
            <a:ext cx="38100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68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C58DC-0D10-3D49-A5DB-4F4C630F6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Magic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81925-697A-E94D-8E9A-B820FFC6C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run Unix commands straight from your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r>
              <a:rPr lang="en-US" dirty="0">
                <a:solidFill>
                  <a:schemeClr val="bg1"/>
                </a:solidFill>
              </a:rPr>
              <a:t>!</a:t>
            </a:r>
          </a:p>
          <a:p>
            <a:r>
              <a:rPr lang="en-US" dirty="0">
                <a:solidFill>
                  <a:schemeClr val="bg1"/>
                </a:solidFill>
              </a:rPr>
              <a:t> !head –n 5 </a:t>
            </a:r>
            <a:r>
              <a:rPr lang="en-US" dirty="0" err="1">
                <a:solidFill>
                  <a:schemeClr val="bg1"/>
                </a:solidFill>
              </a:rPr>
              <a:t>haiku.txt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!pip install </a:t>
            </a:r>
            <a:r>
              <a:rPr lang="en-US" dirty="0" err="1">
                <a:solidFill>
                  <a:schemeClr val="bg1"/>
                </a:solidFill>
              </a:rPr>
              <a:t>astropy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Almost all the things we learned in Unix we can use in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</p:spTree>
    <p:extLst>
      <p:ext uri="{BB962C8B-B14F-4D97-AF65-F5344CB8AC3E}">
        <p14:creationId xmlns:p14="http://schemas.microsoft.com/office/powerpoint/2010/main" val="327960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7D68-FAC5-224A-AEB7-4220386C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82406-8E87-4A47-B466-768868E55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str</a:t>
            </a:r>
            <a:r>
              <a:rPr lang="en-US" dirty="0"/>
              <a:t>() – String </a:t>
            </a:r>
          </a:p>
          <a:p>
            <a:pPr lvl="1"/>
            <a:r>
              <a:rPr lang="en-US" dirty="0"/>
              <a:t>Concatenation </a:t>
            </a:r>
            <a:r>
              <a:rPr lang="en-US" dirty="0">
                <a:solidFill>
                  <a:schemeClr val="bg1"/>
                </a:solidFill>
              </a:rPr>
              <a:t>+</a:t>
            </a:r>
          </a:p>
          <a:p>
            <a:pPr lvl="1"/>
            <a:r>
              <a:rPr lang="en-US" dirty="0"/>
              <a:t>Repetition </a:t>
            </a:r>
            <a:r>
              <a:rPr lang="en-US" dirty="0">
                <a:solidFill>
                  <a:schemeClr val="bg1"/>
                </a:solidFill>
              </a:rPr>
              <a:t>*</a:t>
            </a:r>
          </a:p>
          <a:p>
            <a:r>
              <a:rPr lang="en-US" dirty="0" err="1"/>
              <a:t>int</a:t>
            </a:r>
            <a:r>
              <a:rPr lang="en-US" dirty="0"/>
              <a:t>()- integer</a:t>
            </a:r>
          </a:p>
          <a:p>
            <a:r>
              <a:rPr lang="en-US" dirty="0"/>
              <a:t>Float() - decimals</a:t>
            </a:r>
          </a:p>
          <a:p>
            <a:r>
              <a:rPr lang="en-US" dirty="0"/>
              <a:t>Type() &gt; What kind of data type</a:t>
            </a:r>
          </a:p>
        </p:txBody>
      </p:sp>
    </p:spTree>
    <p:extLst>
      <p:ext uri="{BB962C8B-B14F-4D97-AF65-F5344CB8AC3E}">
        <p14:creationId xmlns:p14="http://schemas.microsoft.com/office/powerpoint/2010/main" val="2813477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8313-785D-3843-B74C-E37446A8C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3BAB6-349E-EC4F-A7A4-331A23B7A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>
                <a:solidFill>
                  <a:schemeClr val="bg1"/>
                </a:solidFill>
              </a:rPr>
              <a:t>+</a:t>
            </a:r>
          </a:p>
          <a:p>
            <a:r>
              <a:rPr lang="en-US" dirty="0"/>
              <a:t>Subtract </a:t>
            </a:r>
            <a:r>
              <a:rPr lang="en-US" dirty="0">
                <a:solidFill>
                  <a:schemeClr val="bg1"/>
                </a:solidFill>
              </a:rPr>
              <a:t>- </a:t>
            </a:r>
          </a:p>
          <a:p>
            <a:r>
              <a:rPr lang="en-US" dirty="0"/>
              <a:t>Multiply </a:t>
            </a:r>
            <a:r>
              <a:rPr lang="en-US" dirty="0">
                <a:solidFill>
                  <a:schemeClr val="bg1"/>
                </a:solidFill>
              </a:rPr>
              <a:t>*</a:t>
            </a:r>
          </a:p>
          <a:p>
            <a:r>
              <a:rPr lang="en-US" dirty="0"/>
              <a:t>Divide 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  <a:p>
            <a:r>
              <a:rPr lang="en-US" dirty="0"/>
              <a:t>Power</a:t>
            </a:r>
            <a:r>
              <a:rPr lang="en-US" dirty="0">
                <a:solidFill>
                  <a:schemeClr val="bg1"/>
                </a:solidFill>
              </a:rPr>
              <a:t> **</a:t>
            </a:r>
          </a:p>
          <a:p>
            <a:r>
              <a:rPr lang="en-US" dirty="0"/>
              <a:t>Reminder</a:t>
            </a:r>
            <a:r>
              <a:rPr lang="en-US" dirty="0">
                <a:solidFill>
                  <a:schemeClr val="bg1"/>
                </a:solidFill>
              </a:rPr>
              <a:t> %</a:t>
            </a:r>
          </a:p>
          <a:p>
            <a:r>
              <a:rPr lang="en-US" dirty="0"/>
              <a:t>Absolute value </a:t>
            </a:r>
            <a:r>
              <a:rPr lang="en-US" dirty="0">
                <a:solidFill>
                  <a:schemeClr val="bg1"/>
                </a:solidFill>
              </a:rPr>
              <a:t>abs()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76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0D56E-0E3C-DE4F-A09D-57F8C87C6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F7F53-B974-E546-BF18-7D0D44C30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Equal to ==</a:t>
            </a:r>
          </a:p>
          <a:p>
            <a:r>
              <a:rPr lang="en-US" dirty="0"/>
              <a:t>Not equal to != </a:t>
            </a:r>
          </a:p>
          <a:p>
            <a:r>
              <a:rPr lang="en-US" dirty="0"/>
              <a:t>Greater than &gt;</a:t>
            </a:r>
          </a:p>
          <a:p>
            <a:r>
              <a:rPr lang="en-US" dirty="0"/>
              <a:t>Less than &lt; </a:t>
            </a:r>
          </a:p>
          <a:p>
            <a:r>
              <a:rPr lang="en-US" dirty="0"/>
              <a:t>Greater or equal &gt;=</a:t>
            </a:r>
          </a:p>
          <a:p>
            <a:r>
              <a:rPr lang="en-US" dirty="0"/>
              <a:t>Less or equal &lt;=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097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20B0-806D-4A4E-AD75-2EE1009D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B842B-AAF8-B74A-B933-DB5D11763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</a:t>
            </a:r>
          </a:p>
          <a:p>
            <a:r>
              <a:rPr lang="en-US" dirty="0"/>
              <a:t>or </a:t>
            </a:r>
          </a:p>
          <a:p>
            <a:r>
              <a:rPr lang="en-US" dirty="0"/>
              <a:t>in (Membership)</a:t>
            </a:r>
          </a:p>
          <a:p>
            <a:r>
              <a:rPr lang="en-US" dirty="0"/>
              <a:t>not in (Membership)</a:t>
            </a:r>
          </a:p>
          <a:p>
            <a:r>
              <a:rPr lang="en-US" dirty="0"/>
              <a:t>True </a:t>
            </a:r>
          </a:p>
          <a:p>
            <a:r>
              <a:rPr lang="en-US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214503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3F11A-A80C-1C4F-B587-A1CF6853E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Wednesday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10EF-1596-7745-90B1-1E2B1AE88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Magic Commands</a:t>
            </a:r>
          </a:p>
          <a:p>
            <a:r>
              <a:rPr lang="en-US" dirty="0"/>
              <a:t>Indexing and Slices</a:t>
            </a:r>
          </a:p>
          <a:p>
            <a:r>
              <a:rPr lang="en-US" dirty="0"/>
              <a:t>Lists </a:t>
            </a:r>
          </a:p>
          <a:p>
            <a:r>
              <a:rPr lang="en-US" dirty="0"/>
              <a:t>Built-in Functions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Functions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8CDF4D1-A793-9E48-99C7-0D2CFB4CB002}"/>
              </a:ext>
            </a:extLst>
          </p:cNvPr>
          <p:cNvCxnSpPr>
            <a:cxnSpLocks/>
          </p:cNvCxnSpPr>
          <p:nvPr/>
        </p:nvCxnSpPr>
        <p:spPr>
          <a:xfrm flipH="1">
            <a:off x="4139184" y="2584644"/>
            <a:ext cx="128016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17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F0F1D-C4D1-7941-9F0E-9EF8A311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and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98765-3F5C-DB47-AD57-2BB51DFD6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dirty="0" err="1">
                <a:solidFill>
                  <a:schemeClr val="bg1"/>
                </a:solidFill>
              </a:rPr>
              <a:t>start:stop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r>
              <a:rPr lang="en-US" dirty="0" err="1">
                <a:effectLst/>
              </a:rPr>
              <a:t>atom_name</a:t>
            </a:r>
            <a:r>
              <a:rPr lang="en-US" dirty="0"/>
              <a:t> = 'sodium’ </a:t>
            </a:r>
          </a:p>
          <a:p>
            <a:r>
              <a:rPr lang="en-US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 err="1">
                <a:effectLst/>
              </a:rPr>
              <a:t>atom_name</a:t>
            </a:r>
            <a:r>
              <a:rPr lang="en-US" dirty="0">
                <a:solidFill>
                  <a:schemeClr val="bg1"/>
                </a:solidFill>
                <a:effectLst/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0</a:t>
            </a:r>
            <a:r>
              <a:rPr lang="en-US" dirty="0">
                <a:solidFill>
                  <a:schemeClr val="bg1"/>
                </a:solidFill>
                <a:effectLst/>
              </a:rPr>
              <a:t>:</a:t>
            </a:r>
            <a:r>
              <a:rPr lang="en-US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  <a:effectLst/>
              </a:rPr>
              <a:t>]</a:t>
            </a:r>
            <a:r>
              <a:rPr lang="en-US" dirty="0">
                <a:effectLst/>
              </a:rPr>
              <a:t>)</a:t>
            </a:r>
          </a:p>
          <a:p>
            <a:pPr lvl="1"/>
            <a:r>
              <a:rPr lang="en-US" dirty="0"/>
              <a:t>&gt; sod</a:t>
            </a:r>
          </a:p>
          <a:p>
            <a:pPr lvl="1"/>
            <a:endParaRPr lang="en-US" dirty="0"/>
          </a:p>
          <a:p>
            <a:r>
              <a:rPr lang="en-US" dirty="0" err="1">
                <a:solidFill>
                  <a:schemeClr val="bg1"/>
                </a:solidFill>
              </a:rPr>
              <a:t>len</a:t>
            </a:r>
            <a:r>
              <a:rPr lang="en-US" dirty="0"/>
              <a:t>(</a:t>
            </a:r>
            <a:r>
              <a:rPr lang="en-US" dirty="0" err="1"/>
              <a:t>atom_name</a:t>
            </a:r>
            <a:r>
              <a:rPr lang="en-US" dirty="0"/>
              <a:t>)</a:t>
            </a:r>
          </a:p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91183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5DCFB-3227-5C41-AD61-7786704CF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4F4AC-E2BA-E642-8183-E371A4E91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 Anaconda</a:t>
            </a:r>
          </a:p>
          <a:p>
            <a:r>
              <a:rPr lang="en-US" dirty="0"/>
              <a:t>Running Python </a:t>
            </a:r>
          </a:p>
          <a:p>
            <a:r>
              <a:rPr lang="en-US" dirty="0"/>
              <a:t>Variables and Assignment</a:t>
            </a:r>
          </a:p>
          <a:p>
            <a:r>
              <a:rPr lang="en-US" dirty="0"/>
              <a:t>Data Type</a:t>
            </a:r>
          </a:p>
          <a:p>
            <a:r>
              <a:rPr lang="en-US" dirty="0"/>
              <a:t>Built-in functions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  <a:p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98B763-DE40-A048-B4F0-AB7D9993A0A0}"/>
              </a:ext>
            </a:extLst>
          </p:cNvPr>
          <p:cNvCxnSpPr>
            <a:cxnSpLocks/>
          </p:cNvCxnSpPr>
          <p:nvPr/>
        </p:nvCxnSpPr>
        <p:spPr>
          <a:xfrm flipH="1">
            <a:off x="3803904" y="2090868"/>
            <a:ext cx="128016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198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3F11A-A80C-1C4F-B587-A1CF6853E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Wednesday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10EF-1596-7745-90B1-1E2B1AE88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Magic Commands</a:t>
            </a:r>
          </a:p>
          <a:p>
            <a:r>
              <a:rPr lang="en-US" dirty="0"/>
              <a:t>Indexing and Slices</a:t>
            </a:r>
          </a:p>
          <a:p>
            <a:r>
              <a:rPr lang="en-US" dirty="0"/>
              <a:t>Lists </a:t>
            </a:r>
          </a:p>
          <a:p>
            <a:r>
              <a:rPr lang="en-US" dirty="0"/>
              <a:t>Built-in Functions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Functions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8CDF4D1-A793-9E48-99C7-0D2CFB4CB002}"/>
              </a:ext>
            </a:extLst>
          </p:cNvPr>
          <p:cNvCxnSpPr>
            <a:cxnSpLocks/>
          </p:cNvCxnSpPr>
          <p:nvPr/>
        </p:nvCxnSpPr>
        <p:spPr>
          <a:xfrm flipH="1">
            <a:off x="2054352" y="3078420"/>
            <a:ext cx="128016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466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834C2-D50A-804F-81E7-EE667997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F5CF0-FAF9-374B-B33E-D6D6AB761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Storing multiple variables</a:t>
            </a:r>
          </a:p>
          <a:p>
            <a:endParaRPr lang="en-US" dirty="0"/>
          </a:p>
          <a:p>
            <a:r>
              <a:rPr lang="en-US" dirty="0">
                <a:effectLst/>
              </a:rPr>
              <a:t>pressures</a:t>
            </a:r>
            <a:r>
              <a:rPr lang="en-US" dirty="0"/>
              <a:t> = </a:t>
            </a:r>
            <a:r>
              <a:rPr lang="en-US" dirty="0">
                <a:effectLst/>
              </a:rPr>
              <a:t>[</a:t>
            </a:r>
            <a:r>
              <a:rPr lang="en-US" dirty="0"/>
              <a:t>0.273</a:t>
            </a:r>
            <a:r>
              <a:rPr lang="en-US" dirty="0">
                <a:effectLst/>
              </a:rPr>
              <a:t>,</a:t>
            </a:r>
            <a:r>
              <a:rPr lang="en-US" dirty="0"/>
              <a:t> 0.275</a:t>
            </a:r>
            <a:r>
              <a:rPr lang="en-US" dirty="0">
                <a:effectLst/>
              </a:rPr>
              <a:t>,</a:t>
            </a:r>
            <a:r>
              <a:rPr lang="en-US" dirty="0"/>
              <a:t> 0.277</a:t>
            </a:r>
            <a:r>
              <a:rPr lang="en-US" dirty="0">
                <a:effectLst/>
              </a:rPr>
              <a:t>,</a:t>
            </a:r>
            <a:r>
              <a:rPr lang="en-US" dirty="0"/>
              <a:t> 0.275</a:t>
            </a:r>
            <a:r>
              <a:rPr lang="en-US" dirty="0">
                <a:effectLst/>
              </a:rPr>
              <a:t>,</a:t>
            </a:r>
            <a:r>
              <a:rPr lang="en-US" dirty="0"/>
              <a:t> 0.276</a:t>
            </a:r>
            <a:r>
              <a:rPr lang="en-US" dirty="0">
                <a:effectLst/>
              </a:rPr>
              <a:t>]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/>
              <a:t>'pressures:'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effectLst/>
              </a:rPr>
              <a:t>pressures)</a:t>
            </a:r>
            <a:r>
              <a:rPr lang="en-US" dirty="0"/>
              <a:t> </a:t>
            </a:r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/>
              <a:t>'length:'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 err="1"/>
              <a:t>len</a:t>
            </a:r>
            <a:r>
              <a:rPr lang="en-US" dirty="0">
                <a:effectLst/>
              </a:rPr>
              <a:t>(pressures))</a:t>
            </a:r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/>
              <a:t>'zeroth item of pressures:'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effectLst/>
              </a:rPr>
              <a:t>pressures[</a:t>
            </a:r>
            <a:r>
              <a:rPr lang="en-US" dirty="0"/>
              <a:t>0</a:t>
            </a:r>
            <a:r>
              <a:rPr lang="en-US" dirty="0">
                <a:effectLst/>
              </a:rPr>
              <a:t>])</a:t>
            </a:r>
          </a:p>
          <a:p>
            <a:endParaRPr lang="en-US" dirty="0"/>
          </a:p>
          <a:p>
            <a:r>
              <a:rPr lang="en-US" dirty="0">
                <a:effectLst/>
              </a:rPr>
              <a:t>pressures[</a:t>
            </a:r>
            <a:r>
              <a:rPr lang="en-US" dirty="0"/>
              <a:t>0</a:t>
            </a:r>
            <a:r>
              <a:rPr lang="en-US" dirty="0">
                <a:effectLst/>
              </a:rPr>
              <a:t>]</a:t>
            </a:r>
            <a:r>
              <a:rPr lang="en-US" dirty="0"/>
              <a:t> = 0.265 </a:t>
            </a:r>
            <a:br>
              <a:rPr lang="en-US" dirty="0"/>
            </a:br>
            <a:endParaRPr lang="en-US" dirty="0"/>
          </a:p>
          <a:p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358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4C5C1-F544-1141-91A6-02D4652B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– Appending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698C5-313D-664C-85EC-67BA0ADE1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 err="1"/>
              <a:t>list_name.</a:t>
            </a:r>
            <a:r>
              <a:rPr lang="en-US" dirty="0" err="1">
                <a:solidFill>
                  <a:schemeClr val="bg1"/>
                </a:solidFill>
              </a:rPr>
              <a:t>append</a:t>
            </a:r>
            <a:r>
              <a:rPr lang="en-US" dirty="0"/>
              <a:t>()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primes</a:t>
            </a:r>
            <a:r>
              <a:rPr lang="en-US" dirty="0"/>
              <a:t> = </a:t>
            </a:r>
            <a:r>
              <a:rPr lang="en-US" dirty="0">
                <a:effectLst/>
              </a:rPr>
              <a:t>[</a:t>
            </a:r>
            <a:r>
              <a:rPr lang="en-US" dirty="0"/>
              <a:t>2</a:t>
            </a:r>
            <a:r>
              <a:rPr lang="en-US" dirty="0">
                <a:effectLst/>
              </a:rPr>
              <a:t>,</a:t>
            </a:r>
            <a:r>
              <a:rPr lang="en-US" dirty="0"/>
              <a:t> 3</a:t>
            </a:r>
            <a:r>
              <a:rPr lang="en-US" dirty="0">
                <a:effectLst/>
              </a:rPr>
              <a:t>,</a:t>
            </a:r>
            <a:r>
              <a:rPr lang="en-US" dirty="0"/>
              <a:t> 5</a:t>
            </a:r>
            <a:r>
              <a:rPr lang="en-US" dirty="0">
                <a:effectLst/>
              </a:rPr>
              <a:t>]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/>
              <a:t>'primes is initially:'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effectLst/>
              </a:rPr>
              <a:t>primes)</a:t>
            </a:r>
          </a:p>
          <a:p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primes.</a:t>
            </a:r>
            <a:r>
              <a:rPr lang="en-US" dirty="0" err="1">
                <a:solidFill>
                  <a:schemeClr val="bg1"/>
                </a:solidFill>
                <a:effectLst/>
              </a:rPr>
              <a:t>append</a:t>
            </a:r>
            <a:r>
              <a:rPr lang="en-US" dirty="0">
                <a:effectLst/>
              </a:rPr>
              <a:t>(</a:t>
            </a:r>
            <a:r>
              <a:rPr lang="en-US" dirty="0"/>
              <a:t>7</a:t>
            </a:r>
            <a:r>
              <a:rPr lang="en-US" dirty="0">
                <a:effectLst/>
              </a:rPr>
              <a:t>)</a:t>
            </a:r>
            <a:r>
              <a:rPr lang="en-US" dirty="0"/>
              <a:t> </a:t>
            </a:r>
          </a:p>
          <a:p>
            <a:endParaRPr lang="en-US" b="1" dirty="0"/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/>
              <a:t>'primes has become:'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effectLst/>
              </a:rPr>
              <a:t>primes)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430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4C5C1-F544-1141-91A6-02D4652B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– Deleting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698C5-313D-664C-85EC-67BA0ADE1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del</a:t>
            </a:r>
            <a:r>
              <a:rPr lang="en-US" dirty="0"/>
              <a:t> </a:t>
            </a:r>
            <a:r>
              <a:rPr lang="en-US" dirty="0" err="1"/>
              <a:t>list_name</a:t>
            </a:r>
            <a:r>
              <a:rPr lang="en-US" dirty="0"/>
              <a:t>[index] to remove an element from a list 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primes</a:t>
            </a:r>
            <a:r>
              <a:rPr lang="en-US" dirty="0"/>
              <a:t> = </a:t>
            </a:r>
            <a:r>
              <a:rPr lang="en-US" dirty="0">
                <a:effectLst/>
              </a:rPr>
              <a:t>[</a:t>
            </a:r>
            <a:r>
              <a:rPr lang="en-US" dirty="0"/>
              <a:t>2</a:t>
            </a:r>
            <a:r>
              <a:rPr lang="en-US" dirty="0">
                <a:effectLst/>
              </a:rPr>
              <a:t>,</a:t>
            </a:r>
            <a:r>
              <a:rPr lang="en-US" dirty="0"/>
              <a:t> 3</a:t>
            </a:r>
            <a:r>
              <a:rPr lang="en-US" dirty="0">
                <a:effectLst/>
              </a:rPr>
              <a:t>,</a:t>
            </a:r>
            <a:r>
              <a:rPr lang="en-US" dirty="0"/>
              <a:t> 5</a:t>
            </a:r>
            <a:r>
              <a:rPr lang="en-US" dirty="0">
                <a:effectLst/>
              </a:rPr>
              <a:t>,</a:t>
            </a:r>
            <a:r>
              <a:rPr lang="en-US" dirty="0"/>
              <a:t> 7</a:t>
            </a:r>
            <a:r>
              <a:rPr lang="en-US" dirty="0">
                <a:effectLst/>
              </a:rPr>
              <a:t>,</a:t>
            </a:r>
            <a:r>
              <a:rPr lang="en-US" dirty="0"/>
              <a:t> 9</a:t>
            </a:r>
            <a:r>
              <a:rPr lang="en-US" dirty="0">
                <a:effectLst/>
              </a:rPr>
              <a:t>]</a:t>
            </a:r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/>
              <a:t>'primes before removing last item:'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effectLst/>
              </a:rPr>
              <a:t>primes)</a:t>
            </a:r>
            <a:r>
              <a:rPr lang="en-US" dirty="0"/>
              <a:t> </a:t>
            </a:r>
          </a:p>
          <a:p>
            <a:r>
              <a:rPr lang="en-US" b="1" dirty="0"/>
              <a:t>del</a:t>
            </a:r>
            <a:r>
              <a:rPr lang="en-US" dirty="0"/>
              <a:t> </a:t>
            </a:r>
            <a:r>
              <a:rPr lang="en-US" dirty="0">
                <a:effectLst/>
              </a:rPr>
              <a:t>primes[</a:t>
            </a:r>
            <a:r>
              <a:rPr lang="en-US" dirty="0"/>
              <a:t>4</a:t>
            </a:r>
            <a:r>
              <a:rPr lang="en-US" dirty="0">
                <a:effectLst/>
              </a:rPr>
              <a:t>]</a:t>
            </a:r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/>
              <a:t>'primes after removing last item:'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effectLst/>
              </a:rPr>
              <a:t>primes)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01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9E1C8-499A-9C49-A6F7-4C0E0577B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List- Empty 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E8C5-D50B-664F-8241-46E2B32AF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Empty_list</a:t>
            </a:r>
            <a:r>
              <a:rPr lang="en-US" dirty="0"/>
              <a:t> = []</a:t>
            </a:r>
          </a:p>
          <a:p>
            <a:endParaRPr lang="en-US" dirty="0"/>
          </a:p>
          <a:p>
            <a:r>
              <a:rPr lang="en-US" dirty="0"/>
              <a:t>Helpful as a starting point for collecting values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36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C806-EB5D-2442-ACFB-3655FCCC7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2CE2-1CAE-B442-8067-A3024BB2C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/>
              <a:t>'string to list:'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list</a:t>
            </a:r>
            <a:r>
              <a:rPr lang="en-US" dirty="0">
                <a:effectLst/>
              </a:rPr>
              <a:t>(</a:t>
            </a:r>
            <a:r>
              <a:rPr lang="en-US" dirty="0"/>
              <a:t>'tin’</a:t>
            </a:r>
            <a:r>
              <a:rPr lang="en-US" dirty="0">
                <a:effectLst/>
              </a:rPr>
              <a:t>))</a:t>
            </a:r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/>
              <a:t>'list to string:'</a:t>
            </a:r>
            <a:r>
              <a:rPr lang="en-US" dirty="0">
                <a:effectLst/>
              </a:rPr>
              <a:t>,</a:t>
            </a:r>
            <a:r>
              <a:rPr lang="en-US" dirty="0"/>
              <a:t> ''</a:t>
            </a:r>
            <a:r>
              <a:rPr lang="en-US" dirty="0">
                <a:solidFill>
                  <a:schemeClr val="bg1"/>
                </a:solidFill>
                <a:effectLst/>
              </a:rPr>
              <a:t>.join</a:t>
            </a:r>
            <a:r>
              <a:rPr lang="en-US" dirty="0">
                <a:effectLst/>
              </a:rPr>
              <a:t>([</a:t>
            </a:r>
            <a:r>
              <a:rPr lang="en-US" dirty="0"/>
              <a:t>'g'</a:t>
            </a:r>
            <a:r>
              <a:rPr lang="en-US" dirty="0">
                <a:effectLst/>
              </a:rPr>
              <a:t>,</a:t>
            </a:r>
            <a:r>
              <a:rPr lang="en-US" dirty="0"/>
              <a:t> 'o'</a:t>
            </a:r>
            <a:r>
              <a:rPr lang="en-US" dirty="0">
                <a:effectLst/>
              </a:rPr>
              <a:t>,</a:t>
            </a:r>
            <a:r>
              <a:rPr lang="en-US" dirty="0"/>
              <a:t> 'l'</a:t>
            </a:r>
            <a:r>
              <a:rPr lang="en-US" dirty="0">
                <a:effectLst/>
              </a:rPr>
              <a:t>,</a:t>
            </a:r>
            <a:r>
              <a:rPr lang="en-US" dirty="0"/>
              <a:t> 'd’</a:t>
            </a:r>
            <a:r>
              <a:rPr lang="en-US" dirty="0">
                <a:effectLst/>
              </a:rPr>
              <a:t>]))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does </a:t>
            </a:r>
            <a:r>
              <a:rPr lang="en-US" dirty="0">
                <a:solidFill>
                  <a:schemeClr val="bg1"/>
                </a:solidFill>
              </a:rPr>
              <a:t>list</a:t>
            </a:r>
            <a:r>
              <a:rPr lang="en-US" dirty="0"/>
              <a:t> do? </a:t>
            </a:r>
          </a:p>
          <a:p>
            <a:pPr marL="0" indent="0">
              <a:buNone/>
            </a:pPr>
            <a:r>
              <a:rPr lang="en-US" dirty="0"/>
              <a:t>What does </a:t>
            </a:r>
            <a:r>
              <a:rPr lang="en-US" dirty="0">
                <a:solidFill>
                  <a:schemeClr val="bg1"/>
                </a:solidFill>
              </a:rPr>
              <a:t>.join</a:t>
            </a:r>
            <a:r>
              <a:rPr lang="en-US" dirty="0"/>
              <a:t> do?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9E821E-E6CB-C841-9676-57B3CAA787EF}"/>
              </a:ext>
            </a:extLst>
          </p:cNvPr>
          <p:cNvSpPr txBox="1">
            <a:spLocks/>
          </p:cNvSpPr>
          <p:nvPr/>
        </p:nvSpPr>
        <p:spPr>
          <a:xfrm>
            <a:off x="679704" y="548932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*We will come back to list with </a:t>
            </a:r>
            <a:r>
              <a:rPr lang="en-US" dirty="0" err="1"/>
              <a:t>Numpy’s</a:t>
            </a:r>
            <a:r>
              <a:rPr lang="en-US" dirty="0"/>
              <a:t> version …arrays</a:t>
            </a:r>
          </a:p>
        </p:txBody>
      </p:sp>
    </p:spTree>
    <p:extLst>
      <p:ext uri="{BB962C8B-B14F-4D97-AF65-F5344CB8AC3E}">
        <p14:creationId xmlns:p14="http://schemas.microsoft.com/office/powerpoint/2010/main" val="122673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F5165-0590-F74F-AE62-17F60AAA4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8C6D3-5411-FF42-AFF5-C96B4C209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an index to get a single character from a string.</a:t>
            </a:r>
          </a:p>
          <a:p>
            <a:r>
              <a:rPr lang="en-US" dirty="0"/>
              <a:t>Use a slice to get a substring.</a:t>
            </a:r>
          </a:p>
          <a:p>
            <a:r>
              <a:rPr lang="en-US" dirty="0"/>
              <a:t>Use the built-in function </a:t>
            </a:r>
            <a:r>
              <a:rPr lang="en-US" dirty="0" err="1">
                <a:solidFill>
                  <a:schemeClr val="bg1"/>
                </a:solidFill>
              </a:rPr>
              <a:t>len</a:t>
            </a:r>
            <a:r>
              <a:rPr lang="en-US" dirty="0">
                <a:solidFill>
                  <a:schemeClr val="bg1"/>
                </a:solidFill>
              </a:rPr>
              <a:t>()</a:t>
            </a:r>
            <a:r>
              <a:rPr lang="en-US" dirty="0"/>
              <a:t> to find the length of a string.</a:t>
            </a:r>
          </a:p>
          <a:p>
            <a:r>
              <a:rPr lang="en-US" dirty="0"/>
              <a:t>Python is case-sensitive.</a:t>
            </a:r>
          </a:p>
          <a:p>
            <a:r>
              <a:rPr lang="en-US" dirty="0"/>
              <a:t>Use meaningful variable names</a:t>
            </a:r>
          </a:p>
        </p:txBody>
      </p:sp>
    </p:spTree>
    <p:extLst>
      <p:ext uri="{BB962C8B-B14F-4D97-AF65-F5344CB8AC3E}">
        <p14:creationId xmlns:p14="http://schemas.microsoft.com/office/powerpoint/2010/main" val="1276272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95B5-35CB-1544-AA97-047129444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 </a:t>
            </a:r>
            <a:r>
              <a:rPr lang="en-US" b="1" dirty="0">
                <a:solidFill>
                  <a:schemeClr val="bg1"/>
                </a:solidFill>
              </a:rPr>
              <a:t>{} </a:t>
            </a:r>
            <a:r>
              <a:rPr lang="en-US" dirty="0"/>
              <a:t>or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dict</a:t>
            </a:r>
            <a:r>
              <a:rPr lang="en-US" b="1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718E0-6B5A-984D-B6B5-0CFA0498F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Mutable key-value pairs</a:t>
            </a:r>
            <a:br>
              <a:rPr lang="en-US" dirty="0"/>
            </a:br>
            <a:endParaRPr lang="en-US" dirty="0"/>
          </a:p>
          <a:p>
            <a:pPr fontAlgn="base"/>
            <a:r>
              <a:rPr lang="en-US" dirty="0"/>
              <a:t>zoo =  {‘cats’ : 4 , ‘dogs’: 5, ‘goats’: 3, ‘camels’ : 2 }</a:t>
            </a:r>
          </a:p>
          <a:p>
            <a:r>
              <a:rPr lang="en-US" dirty="0"/>
              <a:t>person = </a:t>
            </a:r>
            <a:r>
              <a:rPr lang="en-US" dirty="0" err="1"/>
              <a:t>dict</a:t>
            </a:r>
            <a:r>
              <a:rPr lang="en-US" dirty="0"/>
              <a:t>(name = "John", age = 36, country = "Norway")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zoo[‘cats’]</a:t>
            </a:r>
          </a:p>
          <a:p>
            <a:pPr lvl="1"/>
            <a:r>
              <a:rPr lang="en-US" dirty="0"/>
              <a:t>&gt; 4</a:t>
            </a:r>
          </a:p>
          <a:p>
            <a:pPr lvl="1"/>
            <a:endParaRPr lang="en-US" dirty="0"/>
          </a:p>
          <a:p>
            <a:r>
              <a:rPr lang="en-US" dirty="0" err="1"/>
              <a:t>zoo.keys</a:t>
            </a:r>
            <a:r>
              <a:rPr lang="en-US" dirty="0"/>
              <a:t>()</a:t>
            </a:r>
          </a:p>
          <a:p>
            <a:r>
              <a:rPr lang="en-US" dirty="0" err="1"/>
              <a:t>zoo.values</a:t>
            </a:r>
            <a:r>
              <a:rPr lang="en-US" dirty="0"/>
              <a:t>()</a:t>
            </a:r>
          </a:p>
          <a:p>
            <a:r>
              <a:rPr lang="en-US" dirty="0" err="1"/>
              <a:t>zoo.items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22319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95B5-35CB-1544-AA97-047129444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718E0-6B5A-984D-B6B5-0CFA0498F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food =  {‘breakfast’ : 2 , ‘lunch’: ‘salad’, </a:t>
            </a:r>
          </a:p>
          <a:p>
            <a:pPr marL="0" indent="0">
              <a:buNone/>
            </a:pPr>
            <a:r>
              <a:rPr lang="en-US" dirty="0"/>
              <a:t>	‘dinner’:  {‘</a:t>
            </a:r>
            <a:r>
              <a:rPr lang="en-US" dirty="0" err="1"/>
              <a:t>first_course</a:t>
            </a:r>
            <a:r>
              <a:rPr lang="en-US" dirty="0"/>
              <a:t>’ : ‘soup’,</a:t>
            </a:r>
          </a:p>
          <a:p>
            <a:pPr marL="0" indent="0">
              <a:buNone/>
            </a:pPr>
            <a:r>
              <a:rPr lang="en-US" dirty="0"/>
              <a:t>			‘</a:t>
            </a:r>
            <a:r>
              <a:rPr lang="en-US" dirty="0" err="1"/>
              <a:t>second_course</a:t>
            </a:r>
            <a:r>
              <a:rPr lang="en-US" dirty="0"/>
              <a:t>’: ‘chicken’ }</a:t>
            </a:r>
          </a:p>
          <a:p>
            <a:pPr marL="0" indent="0">
              <a:buNone/>
            </a:pPr>
            <a:r>
              <a:rPr lang="en-US" dirty="0"/>
              <a:t>		desert = [‘flan’, ’</a:t>
            </a:r>
            <a:r>
              <a:rPr lang="en-US" dirty="0" err="1"/>
              <a:t>coockies</a:t>
            </a:r>
            <a:r>
              <a:rPr lang="en-US" dirty="0"/>
              <a:t>’, ‘</a:t>
            </a:r>
            <a:r>
              <a:rPr lang="en-US" dirty="0" err="1"/>
              <a:t>NY_cheesecakes</a:t>
            </a:r>
            <a:r>
              <a:rPr lang="en-US" dirty="0"/>
              <a:t>’]}</a:t>
            </a:r>
          </a:p>
          <a:p>
            <a:endParaRPr lang="en-US" dirty="0"/>
          </a:p>
          <a:p>
            <a:r>
              <a:rPr lang="en-US" dirty="0"/>
              <a:t>food['dinner']['</a:t>
            </a:r>
            <a:r>
              <a:rPr lang="en-US" dirty="0" err="1"/>
              <a:t>first_course</a:t>
            </a:r>
            <a:r>
              <a:rPr lang="en-US" dirty="0"/>
              <a:t>’]</a:t>
            </a:r>
          </a:p>
          <a:p>
            <a:r>
              <a:rPr lang="en-US" dirty="0"/>
              <a:t>food['dessert'][0]</a:t>
            </a:r>
          </a:p>
        </p:txBody>
      </p:sp>
    </p:spTree>
    <p:extLst>
      <p:ext uri="{BB962C8B-B14F-4D97-AF65-F5344CB8AC3E}">
        <p14:creationId xmlns:p14="http://schemas.microsoft.com/office/powerpoint/2010/main" val="848215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E1971-6F04-6A48-B1C3-6E4F3FC29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 –</a:t>
            </a:r>
            <a:r>
              <a:rPr lang="en-US" b="1" dirty="0">
                <a:solidFill>
                  <a:schemeClr val="bg1"/>
                </a:solidFill>
              </a:rPr>
              <a:t> 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7485D-ED23-6149-8356-9A59CA21D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Tuples are used to store multiple items in a single variable.</a:t>
            </a:r>
          </a:p>
          <a:p>
            <a:r>
              <a:rPr lang="en-US" dirty="0"/>
              <a:t>A tuple is a collection which is ordered and </a:t>
            </a:r>
            <a:r>
              <a:rPr lang="en-US" b="1" dirty="0"/>
              <a:t>unchangeable</a:t>
            </a:r>
            <a:r>
              <a:rPr lang="en-US" dirty="0"/>
              <a:t>.</a:t>
            </a:r>
          </a:p>
          <a:p>
            <a:r>
              <a:rPr lang="en-US" dirty="0"/>
              <a:t>Tuples are written with parentheses </a:t>
            </a:r>
            <a:r>
              <a:rPr lang="en-US" dirty="0">
                <a:solidFill>
                  <a:schemeClr val="bg1"/>
                </a:solidFill>
              </a:rPr>
              <a:t>()</a:t>
            </a:r>
            <a:r>
              <a:rPr lang="en-US" dirty="0"/>
              <a:t> </a:t>
            </a:r>
          </a:p>
          <a:p>
            <a:r>
              <a:rPr lang="en-US" dirty="0"/>
              <a:t>Allows duplicated items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442A66-BFD3-0944-A784-453C2A6B598E}"/>
              </a:ext>
            </a:extLst>
          </p:cNvPr>
          <p:cNvSpPr/>
          <p:nvPr/>
        </p:nvSpPr>
        <p:spPr>
          <a:xfrm>
            <a:off x="1072896" y="38373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thistuple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"cherry"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8998C4-6876-9D4A-B2B4-2574317BD1AC}"/>
              </a:ext>
            </a:extLst>
          </p:cNvPr>
          <p:cNvSpPr/>
          <p:nvPr/>
        </p:nvSpPr>
        <p:spPr>
          <a:xfrm>
            <a:off x="1072896" y="4533978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thistuple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"cherry"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"cherry"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63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4157-ABF5-2541-99B1-4B9457AE1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Setup Anaconda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BEC82A-3AD3-3242-8BF7-72F038CCE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0912"/>
            <a:ext cx="10515600" cy="420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18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1080-EEB5-1C40-BDC3-314D4D9E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 – </a:t>
            </a:r>
            <a:r>
              <a:rPr lang="en-US" b="1" dirty="0">
                <a:solidFill>
                  <a:schemeClr val="bg1"/>
                </a:solidFill>
              </a:rPr>
              <a:t>{}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45ED-368A-6741-80DD-E34DB4C0F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Unordered </a:t>
            </a:r>
          </a:p>
          <a:p>
            <a:r>
              <a:rPr lang="en-US" dirty="0"/>
              <a:t>Unchangeable</a:t>
            </a:r>
          </a:p>
          <a:p>
            <a:r>
              <a:rPr lang="en-US" dirty="0"/>
              <a:t>No duplicate values.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96283A-02E2-C84A-A066-341C621A7DC8}"/>
              </a:ext>
            </a:extLst>
          </p:cNvPr>
          <p:cNvSpPr/>
          <p:nvPr/>
        </p:nvSpPr>
        <p:spPr>
          <a:xfrm>
            <a:off x="1072896" y="38373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thistuple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"cherry”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6FD68-A699-2E47-95D4-E64EF8B61FF0}"/>
              </a:ext>
            </a:extLst>
          </p:cNvPr>
          <p:cNvSpPr/>
          <p:nvPr/>
        </p:nvSpPr>
        <p:spPr>
          <a:xfrm>
            <a:off x="1072896" y="4533978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thistuple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"cherry"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"cherry”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50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8F0F9-4AA6-5A4A-9095-95D2AD7D3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83750-41C5-4043-A2D0-DD27E2A17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List</a:t>
            </a:r>
            <a:r>
              <a:rPr lang="en-US" dirty="0"/>
              <a:t> is a collection which is ordered and changeable. Allows duplicate members.</a:t>
            </a:r>
          </a:p>
          <a:p>
            <a:r>
              <a:rPr lang="en-US" b="1" dirty="0"/>
              <a:t>Tuple</a:t>
            </a:r>
            <a:r>
              <a:rPr lang="en-US" dirty="0"/>
              <a:t> is a collection which is ordered and unchangeable. Allows duplicate members.</a:t>
            </a:r>
          </a:p>
          <a:p>
            <a:r>
              <a:rPr lang="en-US" b="1" dirty="0"/>
              <a:t>Set</a:t>
            </a:r>
            <a:r>
              <a:rPr lang="en-US" dirty="0"/>
              <a:t> is a collection which is unordered and unindexed. No duplicate members.</a:t>
            </a:r>
          </a:p>
          <a:p>
            <a:r>
              <a:rPr lang="en-US" b="1" dirty="0"/>
              <a:t>Dictionary </a:t>
            </a:r>
            <a:r>
              <a:rPr lang="en-US" dirty="0"/>
              <a:t>is a collection which is ordered* and changeable. No duplicate members.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270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3F11A-A80C-1C4F-B587-A1CF6853E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Wednesday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10EF-1596-7745-90B1-1E2B1AE88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Magic Commands</a:t>
            </a:r>
          </a:p>
          <a:p>
            <a:r>
              <a:rPr lang="en-US" dirty="0"/>
              <a:t>Indexing and Slices</a:t>
            </a:r>
          </a:p>
          <a:p>
            <a:r>
              <a:rPr lang="en-US" dirty="0"/>
              <a:t>Lists </a:t>
            </a:r>
          </a:p>
          <a:p>
            <a:r>
              <a:rPr lang="en-US" dirty="0"/>
              <a:t>Built-in Functions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Functions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8CDF4D1-A793-9E48-99C7-0D2CFB4CB002}"/>
              </a:ext>
            </a:extLst>
          </p:cNvPr>
          <p:cNvCxnSpPr>
            <a:cxnSpLocks/>
          </p:cNvCxnSpPr>
          <p:nvPr/>
        </p:nvCxnSpPr>
        <p:spPr>
          <a:xfrm flipH="1">
            <a:off x="4029456" y="3633216"/>
            <a:ext cx="128016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238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23BD4-98F2-1C4F-9CF1-15DF4D7E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563DB-060A-3B43-9D90-7BF6506D3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math function</a:t>
            </a:r>
          </a:p>
          <a:p>
            <a:r>
              <a:rPr lang="en-US" dirty="0"/>
              <a:t>f(x) = x + 5 </a:t>
            </a:r>
          </a:p>
          <a:p>
            <a:r>
              <a:rPr lang="en-US" dirty="0"/>
              <a:t>x -&gt; input </a:t>
            </a:r>
          </a:p>
          <a:p>
            <a:r>
              <a:rPr lang="en-US" dirty="0"/>
              <a:t>f(x) -&gt; output </a:t>
            </a:r>
          </a:p>
          <a:p>
            <a:endParaRPr lang="en-US" dirty="0"/>
          </a:p>
          <a:p>
            <a:r>
              <a:rPr lang="en-US" dirty="0"/>
              <a:t>Functions can take 0 or many arguments</a:t>
            </a:r>
          </a:p>
          <a:p>
            <a:r>
              <a:rPr lang="en-US" dirty="0"/>
              <a:t>print()</a:t>
            </a:r>
          </a:p>
          <a:p>
            <a:r>
              <a:rPr lang="en-US" dirty="0"/>
              <a:t>f(x1, x2, x3,…) = x1+ x2+x3 +…..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85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9559A-7557-C045-976A-AE3C01F77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max(1,2,3)</a:t>
            </a:r>
          </a:p>
          <a:p>
            <a:r>
              <a:rPr lang="en-US" dirty="0"/>
              <a:t>min(5,6,7)</a:t>
            </a:r>
          </a:p>
          <a:p>
            <a:r>
              <a:rPr lang="en-US" dirty="0"/>
              <a:t>round</a:t>
            </a:r>
            <a:r>
              <a:rPr lang="en-US" dirty="0">
                <a:effectLst/>
              </a:rPr>
              <a:t>(</a:t>
            </a:r>
            <a:r>
              <a:rPr lang="en-US" dirty="0"/>
              <a:t>3.712</a:t>
            </a:r>
            <a:r>
              <a:rPr lang="en-US" dirty="0">
                <a:effectLst/>
              </a:rPr>
              <a:t>,</a:t>
            </a:r>
            <a:r>
              <a:rPr lang="en-US" dirty="0"/>
              <a:t> 1</a:t>
            </a:r>
            <a:r>
              <a:rPr lang="en-US" dirty="0">
                <a:effectLst/>
              </a:rPr>
              <a:t>) #rounds to 1 decimal place</a:t>
            </a:r>
          </a:p>
          <a:p>
            <a:endParaRPr lang="en-US" dirty="0"/>
          </a:p>
          <a:p>
            <a:r>
              <a:rPr lang="en-US" dirty="0"/>
              <a:t>help(round) 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6159883-9B00-1E44-B955-2F86CC293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Built-in functions</a:t>
            </a:r>
          </a:p>
        </p:txBody>
      </p:sp>
    </p:spTree>
    <p:extLst>
      <p:ext uri="{BB962C8B-B14F-4D97-AF65-F5344CB8AC3E}">
        <p14:creationId xmlns:p14="http://schemas.microsoft.com/office/powerpoint/2010/main" val="36946085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08989-465E-A14C-9304-2DC1E530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attached to objects are called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B4DBA-4AFA-B64D-9463-9CAF02272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have parentheses like functions, but come after the variable.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effectLst/>
              </a:rPr>
              <a:t>my_string</a:t>
            </a:r>
            <a:r>
              <a:rPr lang="en-US" dirty="0"/>
              <a:t> = 'Hello world!' </a:t>
            </a:r>
            <a:r>
              <a:rPr lang="en-US" i="1" dirty="0"/>
              <a:t># creation of a string object 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 err="1">
                <a:effectLst/>
              </a:rPr>
              <a:t>my_string.swapcase</a:t>
            </a:r>
            <a:r>
              <a:rPr lang="en-US" dirty="0">
                <a:effectLst/>
              </a:rPr>
              <a:t>())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i="1" dirty="0"/>
              <a:t># calling the </a:t>
            </a:r>
            <a:r>
              <a:rPr lang="en-US" i="1" dirty="0" err="1"/>
              <a:t>swapcase</a:t>
            </a:r>
            <a:r>
              <a:rPr lang="en-US" i="1" dirty="0"/>
              <a:t> method on the </a:t>
            </a:r>
            <a:r>
              <a:rPr lang="en-US" i="1" dirty="0" err="1"/>
              <a:t>my_string</a:t>
            </a:r>
            <a:r>
              <a:rPr lang="en-US" i="1" dirty="0"/>
              <a:t> object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653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3F11A-A80C-1C4F-B587-A1CF6853E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Wednesday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10EF-1596-7745-90B1-1E2B1AE88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Magic Commands</a:t>
            </a:r>
          </a:p>
          <a:p>
            <a:r>
              <a:rPr lang="en-US" dirty="0"/>
              <a:t>Indexing and Slices</a:t>
            </a:r>
          </a:p>
          <a:p>
            <a:r>
              <a:rPr lang="en-US" dirty="0"/>
              <a:t>Lists </a:t>
            </a:r>
          </a:p>
          <a:p>
            <a:r>
              <a:rPr lang="en-US" dirty="0"/>
              <a:t>Built-in Functions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Functions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8CDF4D1-A793-9E48-99C7-0D2CFB4CB002}"/>
              </a:ext>
            </a:extLst>
          </p:cNvPr>
          <p:cNvCxnSpPr>
            <a:cxnSpLocks/>
          </p:cNvCxnSpPr>
          <p:nvPr/>
        </p:nvCxnSpPr>
        <p:spPr>
          <a:xfrm flipH="1">
            <a:off x="3261360" y="4147598"/>
            <a:ext cx="128016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2507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0E472-12F3-1D40-ACA4-C9D421B0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B4DD29-1114-264E-AE3E-9F59A1105F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5824" y="1690688"/>
            <a:ext cx="3816096" cy="3816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0C7FE3-1C35-0448-9C1E-51D23D676E8B}"/>
              </a:ext>
            </a:extLst>
          </p:cNvPr>
          <p:cNvSpPr txBox="1"/>
          <p:nvPr/>
        </p:nvSpPr>
        <p:spPr>
          <a:xfrm>
            <a:off x="838200" y="1215200"/>
            <a:ext cx="702564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if (condition is True): 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	then do  something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if (condition is True): </a:t>
            </a:r>
            <a:br>
              <a:rPr lang="en-US" sz="2400" dirty="0">
                <a:solidFill>
                  <a:srgbClr val="7030A0"/>
                </a:solidFill>
              </a:rPr>
            </a:br>
            <a:r>
              <a:rPr lang="en-US" sz="2400" dirty="0">
                <a:solidFill>
                  <a:srgbClr val="7030A0"/>
                </a:solidFill>
              </a:rPr>
              <a:t>	then do  something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else: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Do something else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7030A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if (condition is True): </a:t>
            </a:r>
            <a:br>
              <a:rPr lang="en-US" sz="24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	then do  something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elif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(this condition is true):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then do this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else: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Do this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7030A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7030A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7030A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7798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0E472-12F3-1D40-ACA4-C9D421B0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 – Try it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C7FE3-1C35-0448-9C1E-51D23D676E8B}"/>
              </a:ext>
            </a:extLst>
          </p:cNvPr>
          <p:cNvSpPr txBox="1"/>
          <p:nvPr/>
        </p:nvSpPr>
        <p:spPr>
          <a:xfrm>
            <a:off x="640080" y="1027906"/>
            <a:ext cx="1025956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mass = 3.4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If mass &gt; 3.0: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print(‘Mass is ’ , mass)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if mass &gt; 3: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print(‘Mass is less than 3’)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else: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print(‘Mass is more than 3’)</a:t>
            </a:r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3CEDB-55A4-9D45-866F-291373C4BE62}"/>
              </a:ext>
            </a:extLst>
          </p:cNvPr>
          <p:cNvSpPr txBox="1"/>
          <p:nvPr/>
        </p:nvSpPr>
        <p:spPr>
          <a:xfrm>
            <a:off x="6861048" y="1543749"/>
            <a:ext cx="1025956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if mass &lt; 3.7: </a:t>
            </a:r>
            <a:br>
              <a:rPr lang="en-US" sz="24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	print(‘mass less than 3.7’)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elif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(if mass &gt; 3.2 ):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print(‘mass greater than 3.2’)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else: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print(mass greater than 3.7 or</a:t>
            </a:r>
          </a:p>
          <a:p>
            <a:pPr lvl="2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less than 3.2)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93110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0E472-12F3-1D40-ACA4-C9D421B0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 – Try it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C7FE3-1C35-0448-9C1E-51D23D676E8B}"/>
              </a:ext>
            </a:extLst>
          </p:cNvPr>
          <p:cNvSpPr txBox="1"/>
          <p:nvPr/>
        </p:nvSpPr>
        <p:spPr>
          <a:xfrm>
            <a:off x="640080" y="1027906"/>
            <a:ext cx="1025956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mass = 3.4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((mass &lt; 3.7) </a:t>
            </a:r>
            <a:r>
              <a:rPr lang="en-US" sz="2400" dirty="0">
                <a:solidFill>
                  <a:schemeClr val="bg1"/>
                </a:solidFill>
              </a:rPr>
              <a:t>and</a:t>
            </a:r>
            <a:r>
              <a:rPr lang="en-US" sz="2400" dirty="0"/>
              <a:t> (mass &gt;3.2)):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print(mass less than 3.7 or</a:t>
            </a:r>
          </a:p>
          <a:p>
            <a:pPr lvl="2"/>
            <a:r>
              <a:rPr lang="en-US" sz="2400" dirty="0"/>
              <a:t> greater than 3.2)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mass = 3.4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((mass &lt; 3.7) </a:t>
            </a:r>
            <a:r>
              <a:rPr lang="en-US" sz="2400" dirty="0">
                <a:solidFill>
                  <a:schemeClr val="bg1"/>
                </a:solidFill>
              </a:rPr>
              <a:t>or</a:t>
            </a:r>
            <a:r>
              <a:rPr lang="en-US" sz="2400" dirty="0"/>
              <a:t> (mass &gt;3.2)):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print(mass less than 3.7 or</a:t>
            </a:r>
          </a:p>
          <a:p>
            <a:pPr lvl="2"/>
            <a:r>
              <a:rPr lang="en-US" sz="2400" dirty="0"/>
              <a:t> greater than 3.2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3CEDB-55A4-9D45-866F-291373C4BE62}"/>
              </a:ext>
            </a:extLst>
          </p:cNvPr>
          <p:cNvSpPr txBox="1"/>
          <p:nvPr/>
        </p:nvSpPr>
        <p:spPr>
          <a:xfrm>
            <a:off x="6897624" y="3134805"/>
            <a:ext cx="102595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mass = 3.8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((mass &lt; 3.7) </a:t>
            </a:r>
            <a:r>
              <a:rPr lang="en-US" sz="2400" dirty="0">
                <a:solidFill>
                  <a:schemeClr val="bg1"/>
                </a:solidFill>
              </a:rPr>
              <a:t>or</a:t>
            </a:r>
            <a:r>
              <a:rPr lang="en-US" sz="2400" dirty="0"/>
              <a:t> (mass &gt;3.2)):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print(mass less than 3.7 or</a:t>
            </a:r>
          </a:p>
          <a:p>
            <a:pPr lvl="2"/>
            <a:r>
              <a:rPr lang="en-US" sz="2400" dirty="0"/>
              <a:t> greater than 3.2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B773F-70AD-F549-81AE-3B8E400D9FA7}"/>
              </a:ext>
            </a:extLst>
          </p:cNvPr>
          <p:cNvSpPr txBox="1"/>
          <p:nvPr/>
        </p:nvSpPr>
        <p:spPr>
          <a:xfrm>
            <a:off x="6897624" y="1027906"/>
            <a:ext cx="102595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mass = 3.8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((mass &lt; 3.7) </a:t>
            </a:r>
            <a:r>
              <a:rPr lang="en-US" sz="2400" dirty="0">
                <a:solidFill>
                  <a:schemeClr val="bg1"/>
                </a:solidFill>
              </a:rPr>
              <a:t>and</a:t>
            </a:r>
            <a:r>
              <a:rPr lang="en-US" sz="2400" dirty="0"/>
              <a:t> (mass &gt;3.2)):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print(mass less than 3.7 or</a:t>
            </a:r>
          </a:p>
          <a:p>
            <a:pPr lvl="2"/>
            <a:r>
              <a:rPr lang="en-US" sz="2400" dirty="0"/>
              <a:t> greater than 3.2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9420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4157-ABF5-2541-99B1-4B9457AE1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Setup Anaconda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D79759-9351-0346-BA66-331D0A883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795"/>
          <a:stretch/>
        </p:blipFill>
        <p:spPr>
          <a:xfrm>
            <a:off x="456610" y="1866012"/>
            <a:ext cx="11278780" cy="3891517"/>
          </a:xfrm>
        </p:spPr>
      </p:pic>
    </p:spTree>
    <p:extLst>
      <p:ext uri="{BB962C8B-B14F-4D97-AF65-F5344CB8AC3E}">
        <p14:creationId xmlns:p14="http://schemas.microsoft.com/office/powerpoint/2010/main" val="41696531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0E472-12F3-1D40-ACA4-C9D421B0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8AE97D-8C33-614F-B03F-4B69C9B90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932" y="1870869"/>
            <a:ext cx="8452328" cy="311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892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3F11A-A80C-1C4F-B587-A1CF6853E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Wednesday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10EF-1596-7745-90B1-1E2B1AE88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Magic Commands</a:t>
            </a:r>
          </a:p>
          <a:p>
            <a:r>
              <a:rPr lang="en-US" dirty="0"/>
              <a:t>Indexing and Slices</a:t>
            </a:r>
          </a:p>
          <a:p>
            <a:r>
              <a:rPr lang="en-US" dirty="0"/>
              <a:t>Lists </a:t>
            </a:r>
          </a:p>
          <a:p>
            <a:r>
              <a:rPr lang="en-US" dirty="0"/>
              <a:t>Built-in Functions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Functions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8CDF4D1-A793-9E48-99C7-0D2CFB4CB002}"/>
              </a:ext>
            </a:extLst>
          </p:cNvPr>
          <p:cNvCxnSpPr>
            <a:cxnSpLocks/>
          </p:cNvCxnSpPr>
          <p:nvPr/>
        </p:nvCxnSpPr>
        <p:spPr>
          <a:xfrm flipH="1">
            <a:off x="2237232" y="4641374"/>
            <a:ext cx="128016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623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3202782" y="428625"/>
            <a:ext cx="5860107" cy="53916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16082" algn="ctr">
              <a:spcBef>
                <a:spcPts val="70"/>
              </a:spcBef>
            </a:pPr>
            <a:r>
              <a:rPr lang="en-US" sz="3445" spc="-193" dirty="0">
                <a:latin typeface="Trebuchet MS"/>
                <a:cs typeface="Trebuchet MS"/>
              </a:rPr>
              <a:t>Loops</a:t>
            </a:r>
            <a:endParaRPr sz="2953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1970484" y="1285875"/>
            <a:ext cx="803671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b="1" u="sng" dirty="0">
                <a:latin typeface="Arial" panose="020B0604020202020204" pitchFamily="34" charset="0"/>
                <a:cs typeface="Arial" panose="020B0604020202020204" pitchFamily="34" charset="0"/>
              </a:rPr>
              <a:t>Loops</a:t>
            </a:r>
            <a:r>
              <a:rPr lang="en-US" sz="2250" dirty="0">
                <a:latin typeface="Arial" panose="020B0604020202020204" pitchFamily="34" charset="0"/>
                <a:cs typeface="Arial" panose="020B0604020202020204" pitchFamily="34" charset="0"/>
              </a:rPr>
              <a:t> are a programming construct which allow us to repeat a command or set of commands for each item in a list. As such they are key to productivity improvements through automation </a:t>
            </a:r>
          </a:p>
          <a:p>
            <a:endParaRPr lang="en-US" sz="22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6F404-A812-E54C-B747-FF2940FE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711" y="3150394"/>
            <a:ext cx="3732609" cy="3097272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FF07D59-81F9-BF4C-9703-4983559560BA}"/>
              </a:ext>
            </a:extLst>
          </p:cNvPr>
          <p:cNvGraphicFramePr>
            <a:graphicFrameLocks noGrp="1"/>
          </p:cNvGraphicFramePr>
          <p:nvPr/>
        </p:nvGraphicFramePr>
        <p:xfrm>
          <a:off x="6899672" y="3171825"/>
          <a:ext cx="2786064" cy="2668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688">
                  <a:extLst>
                    <a:ext uri="{9D8B030D-6E8A-4147-A177-3AD203B41FA5}">
                      <a16:colId xmlns:a16="http://schemas.microsoft.com/office/drawing/2014/main" val="2462714415"/>
                    </a:ext>
                  </a:extLst>
                </a:gridCol>
                <a:gridCol w="928688">
                  <a:extLst>
                    <a:ext uri="{9D8B030D-6E8A-4147-A177-3AD203B41FA5}">
                      <a16:colId xmlns:a16="http://schemas.microsoft.com/office/drawing/2014/main" val="1341483203"/>
                    </a:ext>
                  </a:extLst>
                </a:gridCol>
                <a:gridCol w="928688">
                  <a:extLst>
                    <a:ext uri="{9D8B030D-6E8A-4147-A177-3AD203B41FA5}">
                      <a16:colId xmlns:a16="http://schemas.microsoft.com/office/drawing/2014/main" val="3547863291"/>
                    </a:ext>
                  </a:extLst>
                </a:gridCol>
              </a:tblGrid>
              <a:tr h="53363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&lt;= 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2329511239"/>
                  </a:ext>
                </a:extLst>
              </a:tr>
              <a:tr h="53363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981135471"/>
                  </a:ext>
                </a:extLst>
              </a:tr>
              <a:tr h="53363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116983826"/>
                  </a:ext>
                </a:extLst>
              </a:tr>
              <a:tr h="53363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902155749"/>
                  </a:ext>
                </a:extLst>
              </a:tr>
              <a:tr h="53363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170651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18347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3202782" y="428625"/>
            <a:ext cx="5860107" cy="53916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16082" algn="ctr">
              <a:spcBef>
                <a:spcPts val="70"/>
              </a:spcBef>
            </a:pPr>
            <a:r>
              <a:rPr lang="en-US" sz="3445" spc="-193" dirty="0">
                <a:latin typeface="Trebuchet MS"/>
                <a:cs typeface="Trebuchet MS"/>
              </a:rPr>
              <a:t>Loops</a:t>
            </a:r>
            <a:endParaRPr sz="2953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1970484" y="1285875"/>
            <a:ext cx="803671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b="1" u="sng" dirty="0">
                <a:latin typeface="Arial" panose="020B0604020202020204" pitchFamily="34" charset="0"/>
                <a:cs typeface="Arial" panose="020B0604020202020204" pitchFamily="34" charset="0"/>
              </a:rPr>
              <a:t>Loops</a:t>
            </a:r>
            <a:r>
              <a:rPr lang="en-US" sz="2250" dirty="0">
                <a:latin typeface="Arial" panose="020B0604020202020204" pitchFamily="34" charset="0"/>
                <a:cs typeface="Arial" panose="020B0604020202020204" pitchFamily="34" charset="0"/>
              </a:rPr>
              <a:t> are a programming construct which allow us to repeat a command or set of commands for each item in a list. As such they are key to productivity improvements through automation </a:t>
            </a:r>
          </a:p>
          <a:p>
            <a:endParaRPr lang="en-US" sz="22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6F404-A812-E54C-B747-FF2940FE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711" y="3150394"/>
            <a:ext cx="3732609" cy="30972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6F1D31-6A64-7541-866E-F66A74E7FEA7}"/>
              </a:ext>
            </a:extLst>
          </p:cNvPr>
          <p:cNvSpPr/>
          <p:nvPr/>
        </p:nvSpPr>
        <p:spPr>
          <a:xfrm>
            <a:off x="6876288" y="2640442"/>
            <a:ext cx="3130915" cy="3870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DA0913-4605-1E42-A4F4-4D5E02389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14" y="2640442"/>
            <a:ext cx="2605030" cy="401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03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69B864-D43F-2744-B948-8A41A287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A2B203-5DB2-CA4C-9E55-538F61EF0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>
                <a:effectLst/>
              </a:rPr>
              <a:t>number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2</a:t>
            </a:r>
            <a:r>
              <a:rPr lang="en-US" dirty="0">
                <a:effectLst/>
              </a:rPr>
              <a:t>,</a:t>
            </a:r>
            <a:r>
              <a:rPr lang="en-US" dirty="0"/>
              <a:t> 3</a:t>
            </a:r>
            <a:r>
              <a:rPr lang="en-US" dirty="0">
                <a:effectLst/>
              </a:rPr>
              <a:t>,</a:t>
            </a:r>
            <a:r>
              <a:rPr lang="en-US" dirty="0"/>
              <a:t> 5</a:t>
            </a:r>
            <a:r>
              <a:rPr lang="en-US" dirty="0">
                <a:effectLst/>
              </a:rPr>
              <a:t>]: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print</a:t>
            </a:r>
            <a:r>
              <a:rPr lang="en-US" dirty="0">
                <a:effectLst/>
              </a:rPr>
              <a:t>(number)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effectLst/>
              </a:rPr>
              <a:t>primes</a:t>
            </a:r>
            <a:r>
              <a:rPr lang="en-US" dirty="0"/>
              <a:t> = </a:t>
            </a:r>
            <a:r>
              <a:rPr lang="en-US" dirty="0">
                <a:effectLst/>
              </a:rPr>
              <a:t>[</a:t>
            </a:r>
            <a:r>
              <a:rPr lang="en-US" dirty="0"/>
              <a:t>2</a:t>
            </a:r>
            <a:r>
              <a:rPr lang="en-US" dirty="0">
                <a:effectLst/>
              </a:rPr>
              <a:t>,</a:t>
            </a:r>
            <a:r>
              <a:rPr lang="en-US" dirty="0"/>
              <a:t> 3</a:t>
            </a:r>
            <a:r>
              <a:rPr lang="en-US" dirty="0">
                <a:effectLst/>
              </a:rPr>
              <a:t>,</a:t>
            </a:r>
            <a:r>
              <a:rPr lang="en-US" dirty="0"/>
              <a:t> 5</a:t>
            </a:r>
            <a:r>
              <a:rPr lang="en-US" dirty="0">
                <a:effectLst/>
              </a:rPr>
              <a:t>]</a:t>
            </a:r>
          </a:p>
          <a:p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>
                <a:effectLst/>
              </a:rPr>
              <a:t>p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dirty="0">
                <a:effectLst/>
              </a:rPr>
              <a:t>primes: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effectLst/>
              </a:rPr>
              <a:t>squared</a:t>
            </a:r>
            <a:r>
              <a:rPr lang="en-US" dirty="0"/>
              <a:t> = </a:t>
            </a:r>
            <a:r>
              <a:rPr lang="en-US" dirty="0">
                <a:effectLst/>
              </a:rPr>
              <a:t>p</a:t>
            </a:r>
            <a:r>
              <a:rPr lang="en-US" dirty="0"/>
              <a:t> ** 2</a:t>
            </a:r>
          </a:p>
          <a:p>
            <a:pPr lvl="1"/>
            <a:r>
              <a:rPr lang="en-US" dirty="0">
                <a:effectLst/>
              </a:rPr>
              <a:t>cubed</a:t>
            </a:r>
            <a:r>
              <a:rPr lang="en-US" dirty="0"/>
              <a:t> = </a:t>
            </a:r>
            <a:r>
              <a:rPr lang="en-US" dirty="0">
                <a:effectLst/>
              </a:rPr>
              <a:t>p</a:t>
            </a:r>
            <a:r>
              <a:rPr lang="en-US" dirty="0"/>
              <a:t> ** 3 </a:t>
            </a:r>
          </a:p>
          <a:p>
            <a:pPr lvl="1"/>
            <a:r>
              <a:rPr lang="en-US" b="1" dirty="0"/>
              <a:t>print</a:t>
            </a:r>
            <a:r>
              <a:rPr lang="en-US" dirty="0">
                <a:effectLst/>
              </a:rPr>
              <a:t>(p,</a:t>
            </a:r>
            <a:r>
              <a:rPr lang="en-US" dirty="0"/>
              <a:t> </a:t>
            </a:r>
            <a:r>
              <a:rPr lang="en-US" dirty="0">
                <a:effectLst/>
              </a:rPr>
              <a:t>squared,</a:t>
            </a:r>
            <a:r>
              <a:rPr lang="en-US" dirty="0"/>
              <a:t> </a:t>
            </a:r>
            <a:r>
              <a:rPr lang="en-US" dirty="0">
                <a:effectLst/>
              </a:rPr>
              <a:t>cubed)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559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69B864-D43F-2744-B948-8A41A287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A2B203-5DB2-CA4C-9E55-538F61EF0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built-in function </a:t>
            </a:r>
            <a:r>
              <a:rPr lang="en-US" dirty="0">
                <a:hlinkClick r:id="rId2"/>
              </a:rPr>
              <a:t>range</a:t>
            </a:r>
            <a:r>
              <a:rPr lang="en-US" dirty="0"/>
              <a:t> produces a sequence of numbers.</a:t>
            </a:r>
          </a:p>
          <a:p>
            <a:r>
              <a:rPr lang="en-US" i="1" u="sng" dirty="0"/>
              <a:t>Not</a:t>
            </a:r>
            <a:r>
              <a:rPr lang="en-US" u="sng" dirty="0"/>
              <a:t> a list</a:t>
            </a:r>
            <a:r>
              <a:rPr lang="en-US" dirty="0"/>
              <a:t>: the numbers are produced on demand to make looping over large ranges more efficient.</a:t>
            </a:r>
          </a:p>
          <a:p>
            <a:endParaRPr lang="en-US" b="1" dirty="0"/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/>
              <a:t>'a range is not a list: range(0, 3)’</a:t>
            </a:r>
            <a:r>
              <a:rPr lang="en-US" dirty="0">
                <a:effectLst/>
              </a:rPr>
              <a:t>)</a:t>
            </a:r>
          </a:p>
          <a:p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>
                <a:effectLst/>
              </a:rPr>
              <a:t>number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range</a:t>
            </a:r>
            <a:r>
              <a:rPr lang="en-US" dirty="0">
                <a:effectLst/>
              </a:rPr>
              <a:t>(</a:t>
            </a:r>
            <a:r>
              <a:rPr lang="en-US" dirty="0"/>
              <a:t>0</a:t>
            </a:r>
            <a:r>
              <a:rPr lang="en-US" dirty="0">
                <a:effectLst/>
              </a:rPr>
              <a:t>,</a:t>
            </a:r>
            <a:r>
              <a:rPr lang="en-US" dirty="0"/>
              <a:t> 3</a:t>
            </a:r>
            <a:r>
              <a:rPr lang="en-US" dirty="0">
                <a:effectLst/>
              </a:rPr>
              <a:t>):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print</a:t>
            </a:r>
            <a:r>
              <a:rPr lang="en-US" dirty="0">
                <a:effectLst/>
              </a:rPr>
              <a:t>(number)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258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FA94D-ED3E-A841-A2C1-F172572C8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–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4A496-686F-D144-8120-5AEA2DB23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# List of word lengths: ["red", "green", "blue"] =&gt; [3, 5, 4]</a:t>
            </a:r>
          </a:p>
          <a:p>
            <a:r>
              <a:rPr lang="en-US" i="1" dirty="0"/>
              <a:t> </a:t>
            </a:r>
            <a:r>
              <a:rPr lang="en-US" dirty="0">
                <a:effectLst/>
              </a:rPr>
              <a:t>lengths</a:t>
            </a:r>
            <a:r>
              <a:rPr lang="en-US" dirty="0"/>
              <a:t> = </a:t>
            </a:r>
            <a:r>
              <a:rPr lang="en-US" dirty="0">
                <a:effectLst/>
              </a:rPr>
              <a:t>____</a:t>
            </a:r>
            <a:r>
              <a:rPr lang="en-US" dirty="0"/>
              <a:t> </a:t>
            </a:r>
          </a:p>
          <a:p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>
                <a:effectLst/>
              </a:rPr>
              <a:t>word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"red"</a:t>
            </a:r>
            <a:r>
              <a:rPr lang="en-US" dirty="0">
                <a:effectLst/>
              </a:rPr>
              <a:t>,</a:t>
            </a:r>
            <a:r>
              <a:rPr lang="en-US" dirty="0"/>
              <a:t> "green"</a:t>
            </a:r>
            <a:r>
              <a:rPr lang="en-US" dirty="0">
                <a:effectLst/>
              </a:rPr>
              <a:t>,</a:t>
            </a:r>
            <a:r>
              <a:rPr lang="en-US" dirty="0"/>
              <a:t> "blue"</a:t>
            </a:r>
            <a:r>
              <a:rPr lang="en-US" dirty="0">
                <a:effectLst/>
              </a:rPr>
              <a:t>]: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effectLst/>
              </a:rPr>
              <a:t>lengths.____(____)</a:t>
            </a:r>
            <a:r>
              <a:rPr lang="en-US" dirty="0"/>
              <a:t> </a:t>
            </a:r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(lengths)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7683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FA94D-ED3E-A841-A2C1-F172572C8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–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4A496-686F-D144-8120-5AEA2DB23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# List of word lengths: ["red", "green", "blue"] =&gt; [3, 5, 4]</a:t>
            </a:r>
          </a:p>
          <a:p>
            <a:r>
              <a:rPr lang="en-US" i="1" dirty="0"/>
              <a:t> </a:t>
            </a:r>
            <a:r>
              <a:rPr lang="en-US" dirty="0">
                <a:effectLst/>
              </a:rPr>
              <a:t>lengths</a:t>
            </a:r>
            <a:r>
              <a:rPr lang="en-US" dirty="0"/>
              <a:t> = </a:t>
            </a:r>
            <a:r>
              <a:rPr lang="en-US" dirty="0">
                <a:solidFill>
                  <a:schemeClr val="bg1"/>
                </a:solidFill>
              </a:rPr>
              <a:t>[]</a:t>
            </a:r>
          </a:p>
          <a:p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>
                <a:effectLst/>
              </a:rPr>
              <a:t>word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"red"</a:t>
            </a:r>
            <a:r>
              <a:rPr lang="en-US" dirty="0">
                <a:effectLst/>
              </a:rPr>
              <a:t>,</a:t>
            </a:r>
            <a:r>
              <a:rPr lang="en-US" dirty="0"/>
              <a:t> "green"</a:t>
            </a:r>
            <a:r>
              <a:rPr lang="en-US" dirty="0">
                <a:effectLst/>
              </a:rPr>
              <a:t>,</a:t>
            </a:r>
            <a:r>
              <a:rPr lang="en-US" dirty="0"/>
              <a:t> "blue"</a:t>
            </a:r>
            <a:r>
              <a:rPr lang="en-US" dirty="0">
                <a:effectLst/>
              </a:rPr>
              <a:t>]:</a:t>
            </a:r>
          </a:p>
          <a:p>
            <a:pPr lvl="1"/>
            <a:r>
              <a:rPr lang="en-US" dirty="0"/>
              <a:t> </a:t>
            </a:r>
            <a:r>
              <a:rPr lang="en-US" dirty="0" err="1">
                <a:effectLst/>
              </a:rPr>
              <a:t>lengths.</a:t>
            </a:r>
            <a:r>
              <a:rPr lang="en-US" dirty="0" err="1">
                <a:solidFill>
                  <a:schemeClr val="bg1"/>
                </a:solidFill>
                <a:effectLst/>
              </a:rPr>
              <a:t>append</a:t>
            </a:r>
            <a:r>
              <a:rPr lang="en-US" dirty="0">
                <a:effectLst/>
              </a:rPr>
              <a:t>(</a:t>
            </a:r>
            <a:r>
              <a:rPr lang="en-US" dirty="0" err="1">
                <a:solidFill>
                  <a:schemeClr val="bg1"/>
                </a:solidFill>
                <a:effectLst/>
              </a:rPr>
              <a:t>len</a:t>
            </a:r>
            <a:r>
              <a:rPr lang="en-US" dirty="0">
                <a:solidFill>
                  <a:schemeClr val="bg1"/>
                </a:solidFill>
                <a:effectLst/>
              </a:rPr>
              <a:t>(word)</a:t>
            </a:r>
            <a:r>
              <a:rPr lang="en-US" dirty="0">
                <a:effectLst/>
              </a:rPr>
              <a:t>)</a:t>
            </a:r>
            <a:endParaRPr lang="en-US" dirty="0"/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(lengths)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8961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2AF52-8090-F24A-AF1D-296DD0764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–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7E787-8974-E940-B6A0-E858BB828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# Concatenate all words: ["red", "green", "blue"] =&gt; "</a:t>
            </a:r>
            <a:r>
              <a:rPr lang="en-US" i="1" dirty="0" err="1"/>
              <a:t>redgreenblue</a:t>
            </a:r>
            <a:r>
              <a:rPr lang="en-US" i="1" dirty="0"/>
              <a:t>”</a:t>
            </a:r>
          </a:p>
          <a:p>
            <a:r>
              <a:rPr lang="en-US" i="1" dirty="0"/>
              <a:t> </a:t>
            </a:r>
            <a:r>
              <a:rPr lang="en-US" dirty="0">
                <a:effectLst/>
              </a:rPr>
              <a:t>words</a:t>
            </a:r>
            <a:r>
              <a:rPr lang="en-US" dirty="0"/>
              <a:t> = </a:t>
            </a:r>
            <a:r>
              <a:rPr lang="en-US" dirty="0">
                <a:effectLst/>
              </a:rPr>
              <a:t>[</a:t>
            </a:r>
            <a:r>
              <a:rPr lang="en-US" dirty="0"/>
              <a:t>"red"</a:t>
            </a:r>
            <a:r>
              <a:rPr lang="en-US" dirty="0">
                <a:effectLst/>
              </a:rPr>
              <a:t>,</a:t>
            </a:r>
            <a:r>
              <a:rPr lang="en-US" dirty="0"/>
              <a:t> "green"</a:t>
            </a:r>
            <a:r>
              <a:rPr lang="en-US" dirty="0">
                <a:effectLst/>
              </a:rPr>
              <a:t>,</a:t>
            </a:r>
            <a:r>
              <a:rPr lang="en-US" dirty="0"/>
              <a:t> "blue"</a:t>
            </a:r>
            <a:r>
              <a:rPr lang="en-US" dirty="0">
                <a:effectLst/>
              </a:rPr>
              <a:t>]</a:t>
            </a:r>
            <a:r>
              <a:rPr lang="en-US" dirty="0"/>
              <a:t> </a:t>
            </a:r>
          </a:p>
          <a:p>
            <a:r>
              <a:rPr lang="en-US" dirty="0">
                <a:effectLst/>
              </a:rPr>
              <a:t>result</a:t>
            </a:r>
            <a:r>
              <a:rPr lang="en-US" dirty="0"/>
              <a:t> = </a:t>
            </a:r>
            <a:r>
              <a:rPr lang="en-US" dirty="0">
                <a:effectLst/>
              </a:rPr>
              <a:t>____</a:t>
            </a:r>
            <a:r>
              <a:rPr lang="en-US" dirty="0"/>
              <a:t> </a:t>
            </a:r>
          </a:p>
          <a:p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>
                <a:effectLst/>
              </a:rPr>
              <a:t>____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dirty="0">
                <a:effectLst/>
              </a:rPr>
              <a:t>____: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effectLst/>
              </a:rPr>
              <a:t>____</a:t>
            </a:r>
            <a:r>
              <a:rPr lang="en-US" dirty="0"/>
              <a:t> </a:t>
            </a:r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(result)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634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2AF52-8090-F24A-AF1D-296DD0764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–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7E787-8974-E940-B6A0-E858BB828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# Concatenate all words: ["red", "green", "blue"] =&gt; "</a:t>
            </a:r>
            <a:r>
              <a:rPr lang="en-US" i="1" dirty="0" err="1"/>
              <a:t>redgreenblue</a:t>
            </a:r>
            <a:r>
              <a:rPr lang="en-US" i="1" dirty="0"/>
              <a:t>”</a:t>
            </a:r>
          </a:p>
          <a:p>
            <a:r>
              <a:rPr lang="en-US" i="1" dirty="0"/>
              <a:t> </a:t>
            </a:r>
            <a:r>
              <a:rPr lang="en-US" dirty="0">
                <a:effectLst/>
              </a:rPr>
              <a:t>words</a:t>
            </a:r>
            <a:r>
              <a:rPr lang="en-US" dirty="0"/>
              <a:t> = </a:t>
            </a:r>
            <a:r>
              <a:rPr lang="en-US" dirty="0">
                <a:effectLst/>
              </a:rPr>
              <a:t>[</a:t>
            </a:r>
            <a:r>
              <a:rPr lang="en-US" dirty="0"/>
              <a:t>"red"</a:t>
            </a:r>
            <a:r>
              <a:rPr lang="en-US" dirty="0">
                <a:effectLst/>
              </a:rPr>
              <a:t>,</a:t>
            </a:r>
            <a:r>
              <a:rPr lang="en-US" dirty="0"/>
              <a:t> "green"</a:t>
            </a:r>
            <a:r>
              <a:rPr lang="en-US" dirty="0">
                <a:effectLst/>
              </a:rPr>
              <a:t>,</a:t>
            </a:r>
            <a:r>
              <a:rPr lang="en-US" dirty="0"/>
              <a:t> "blue"</a:t>
            </a:r>
            <a:r>
              <a:rPr lang="en-US" dirty="0">
                <a:effectLst/>
              </a:rPr>
              <a:t>]</a:t>
            </a:r>
            <a:r>
              <a:rPr lang="en-US" dirty="0"/>
              <a:t> </a:t>
            </a:r>
          </a:p>
          <a:p>
            <a:r>
              <a:rPr lang="en-US" dirty="0">
                <a:effectLst/>
              </a:rPr>
              <a:t>result</a:t>
            </a:r>
            <a:r>
              <a:rPr lang="en-US" dirty="0"/>
              <a:t> = </a:t>
            </a:r>
            <a:r>
              <a:rPr lang="en-US" dirty="0">
                <a:solidFill>
                  <a:schemeClr val="bg1"/>
                </a:solidFill>
              </a:rPr>
              <a:t>””</a:t>
            </a:r>
            <a:r>
              <a:rPr lang="en-US" dirty="0"/>
              <a:t> </a:t>
            </a:r>
          </a:p>
          <a:p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  <a:effectLst/>
              </a:rPr>
              <a:t>word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  <a:effectLst/>
              </a:rPr>
              <a:t>words</a:t>
            </a:r>
            <a:r>
              <a:rPr lang="en-US" dirty="0">
                <a:effectLst/>
              </a:rPr>
              <a:t>: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  <a:effectLst/>
              </a:rPr>
              <a:t>result = </a:t>
            </a:r>
            <a:r>
              <a:rPr lang="en-US" dirty="0" err="1">
                <a:solidFill>
                  <a:schemeClr val="bg1"/>
                </a:solidFill>
                <a:effectLst/>
              </a:rPr>
              <a:t>result+word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(result)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814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4157-ABF5-2541-99B1-4B9457AE1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Setup Anaconda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E11A3-3D09-3445-BD56-EF9E61FC8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762"/>
            <a:ext cx="5690191" cy="5433237"/>
          </a:xfrm>
        </p:spPr>
        <p:txBody>
          <a:bodyPr>
            <a:noAutofit/>
          </a:bodyPr>
          <a:lstStyle/>
          <a:p>
            <a:r>
              <a:rPr lang="en-US" sz="3200" dirty="0"/>
              <a:t>&gt;On your bash shell</a:t>
            </a:r>
          </a:p>
          <a:p>
            <a:endParaRPr lang="en-US" sz="3200" dirty="0"/>
          </a:p>
          <a:p>
            <a:r>
              <a:rPr lang="en-US" sz="2400" dirty="0"/>
              <a:t>$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conda</a:t>
            </a:r>
            <a:r>
              <a:rPr lang="en-US" sz="2400" dirty="0"/>
              <a:t> </a:t>
            </a:r>
            <a:r>
              <a:rPr lang="en-US" sz="2400" dirty="0">
                <a:effectLst/>
              </a:rPr>
              <a:t>create</a:t>
            </a:r>
            <a:r>
              <a:rPr lang="en-US" sz="2400" dirty="0"/>
              <a:t> --</a:t>
            </a:r>
            <a:r>
              <a:rPr lang="en-US" sz="2400" dirty="0">
                <a:effectLst/>
              </a:rPr>
              <a:t>name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/>
                </a:solidFill>
                <a:effectLst/>
              </a:rPr>
              <a:t>bootcamp2021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/>
              <a:t>proceed ([y]/n)? </a:t>
            </a:r>
          </a:p>
          <a:p>
            <a:r>
              <a:rPr lang="en-US" sz="2400" dirty="0">
                <a:effectLst/>
              </a:rPr>
              <a:t>Y</a:t>
            </a:r>
          </a:p>
          <a:p>
            <a:r>
              <a:rPr lang="en-US" sz="2400" dirty="0"/>
              <a:t>$ </a:t>
            </a:r>
            <a:r>
              <a:rPr lang="en-US" sz="2400" dirty="0" err="1"/>
              <a:t>conda</a:t>
            </a:r>
            <a:r>
              <a:rPr lang="en-US" sz="2400" dirty="0"/>
              <a:t> info --</a:t>
            </a:r>
            <a:r>
              <a:rPr lang="en-US" sz="2400" dirty="0" err="1"/>
              <a:t>envs</a:t>
            </a:r>
            <a:r>
              <a:rPr lang="en-US" sz="2400" dirty="0"/>
              <a:t> </a:t>
            </a:r>
          </a:p>
          <a:p>
            <a:r>
              <a:rPr lang="en-US" sz="2400" dirty="0"/>
              <a:t>$ </a:t>
            </a:r>
            <a:r>
              <a:rPr lang="en-US" sz="2400" dirty="0" err="1"/>
              <a:t>conda</a:t>
            </a:r>
            <a:r>
              <a:rPr lang="en-US" sz="2400" dirty="0"/>
              <a:t> </a:t>
            </a:r>
            <a:r>
              <a:rPr lang="en-US" sz="2400" dirty="0" err="1"/>
              <a:t>env</a:t>
            </a:r>
            <a:r>
              <a:rPr lang="en-US" sz="2400" dirty="0"/>
              <a:t> list </a:t>
            </a:r>
          </a:p>
          <a:p>
            <a:r>
              <a:rPr lang="en-US" sz="2400" dirty="0"/>
              <a:t>$ </a:t>
            </a:r>
            <a:r>
              <a:rPr lang="en-US" sz="2400" dirty="0" err="1">
                <a:effectLst/>
              </a:rPr>
              <a:t>conda</a:t>
            </a:r>
            <a:r>
              <a:rPr lang="en-US" sz="2400" dirty="0"/>
              <a:t> </a:t>
            </a:r>
            <a:r>
              <a:rPr lang="en-US" sz="2400" dirty="0">
                <a:effectLst/>
              </a:rPr>
              <a:t>activate </a:t>
            </a:r>
            <a:r>
              <a:rPr lang="en-US" sz="2400" dirty="0">
                <a:solidFill>
                  <a:schemeClr val="bg1"/>
                </a:solidFill>
                <a:effectLst/>
              </a:rPr>
              <a:t>bootcamp2021</a:t>
            </a:r>
          </a:p>
          <a:p>
            <a:r>
              <a:rPr lang="en-US" sz="2400" dirty="0"/>
              <a:t>$ </a:t>
            </a:r>
            <a:r>
              <a:rPr lang="en-US" sz="2400" dirty="0" err="1"/>
              <a:t>conda</a:t>
            </a:r>
            <a:r>
              <a:rPr lang="en-US" sz="2400" dirty="0"/>
              <a:t> list -n </a:t>
            </a:r>
            <a:r>
              <a:rPr lang="en-US" sz="2400" dirty="0">
                <a:solidFill>
                  <a:schemeClr val="bg1"/>
                </a:solidFill>
                <a:effectLst/>
              </a:rPr>
              <a:t>bootcamp2021</a:t>
            </a:r>
            <a:r>
              <a:rPr lang="en-US" sz="2400" dirty="0"/>
              <a:t> </a:t>
            </a:r>
          </a:p>
          <a:p>
            <a:r>
              <a:rPr lang="en-US" sz="2400" dirty="0"/>
              <a:t>$ </a:t>
            </a:r>
            <a:r>
              <a:rPr lang="en-US" sz="2400" dirty="0" err="1"/>
              <a:t>conda</a:t>
            </a:r>
            <a:r>
              <a:rPr lang="en-US" sz="2400" dirty="0"/>
              <a:t> install package-name </a:t>
            </a:r>
          </a:p>
          <a:p>
            <a:r>
              <a:rPr lang="en-US" sz="2400" dirty="0"/>
              <a:t>$ </a:t>
            </a:r>
            <a:r>
              <a:rPr lang="en-US" sz="2400" dirty="0" err="1"/>
              <a:t>conda</a:t>
            </a:r>
            <a:r>
              <a:rPr lang="en-US" sz="2400" dirty="0"/>
              <a:t> install package-name=2.3.4</a:t>
            </a:r>
            <a:endParaRPr lang="en-US" sz="2400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7F2C10E-561F-C44A-AB70-E7757C1E5935}"/>
              </a:ext>
            </a:extLst>
          </p:cNvPr>
          <p:cNvSpPr txBox="1">
            <a:spLocks/>
          </p:cNvSpPr>
          <p:nvPr/>
        </p:nvSpPr>
        <p:spPr>
          <a:xfrm>
            <a:off x="5632704" y="1690688"/>
            <a:ext cx="6986015" cy="5167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r>
              <a:rPr lang="en-US" sz="2400" dirty="0">
                <a:hlinkClick r:id="rId2"/>
              </a:rPr>
              <a:t>https://conda.io/projects/conda/en/latest/user-guide/tasks/manage-environments.html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>
                <a:hlinkClick r:id="rId3"/>
              </a:rPr>
              <a:t>https://docs.anaconda.com/anaconda/user-guide/tasks/install-packages/</a:t>
            </a:r>
            <a:r>
              <a:rPr lang="en-US" sz="2400" dirty="0"/>
              <a:t>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/>
              <a:t>$</a:t>
            </a:r>
            <a:r>
              <a:rPr lang="en-US" sz="2400" dirty="0" err="1"/>
              <a:t>conda</a:t>
            </a:r>
            <a:r>
              <a:rPr lang="en-US" sz="2400" dirty="0"/>
              <a:t> create –name </a:t>
            </a:r>
            <a:r>
              <a:rPr lang="en-US" sz="2400" dirty="0">
                <a:solidFill>
                  <a:schemeClr val="bg1"/>
                </a:solidFill>
              </a:rPr>
              <a:t>bootcamp2021</a:t>
            </a:r>
            <a:r>
              <a:rPr lang="en-US" sz="2400" dirty="0"/>
              <a:t> –clone </a:t>
            </a:r>
            <a:r>
              <a:rPr lang="en-US" sz="2400" dirty="0">
                <a:solidFill>
                  <a:schemeClr val="bg1"/>
                </a:solidFill>
              </a:rPr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34909626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0C29F-F7C2-534F-99B3-F7DDA3BB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44F7A-BC12-0749-A01E-8E8CAF2F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that prints the following pattern: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*</a:t>
            </a:r>
          </a:p>
          <a:p>
            <a:pPr marL="0" indent="0">
              <a:buNone/>
            </a:pPr>
            <a:r>
              <a:rPr lang="en-US" dirty="0"/>
              <a:t>**</a:t>
            </a:r>
          </a:p>
          <a:p>
            <a:pPr marL="0" indent="0">
              <a:buNone/>
            </a:pPr>
            <a:r>
              <a:rPr lang="en-US" dirty="0"/>
              <a:t>***</a:t>
            </a:r>
          </a:p>
          <a:p>
            <a:pPr marL="0" indent="0">
              <a:buNone/>
            </a:pPr>
            <a:r>
              <a:rPr lang="en-US" dirty="0"/>
              <a:t>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******</a:t>
            </a:r>
          </a:p>
        </p:txBody>
      </p:sp>
    </p:spTree>
    <p:extLst>
      <p:ext uri="{BB962C8B-B14F-4D97-AF65-F5344CB8AC3E}">
        <p14:creationId xmlns:p14="http://schemas.microsoft.com/office/powerpoint/2010/main" val="13009295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0C29F-F7C2-534F-99B3-F7DDA3BB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44F7A-BC12-0749-A01E-8E8CAF2F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program that prints the following pattern: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*</a:t>
            </a:r>
          </a:p>
          <a:p>
            <a:pPr marL="0" indent="0">
              <a:buNone/>
            </a:pPr>
            <a:r>
              <a:rPr lang="en-US" dirty="0"/>
              <a:t>**</a:t>
            </a:r>
          </a:p>
          <a:p>
            <a:pPr marL="0" indent="0">
              <a:buNone/>
            </a:pPr>
            <a:r>
              <a:rPr lang="en-US" dirty="0"/>
              <a:t>***</a:t>
            </a:r>
          </a:p>
          <a:p>
            <a:pPr marL="0" indent="0">
              <a:buNone/>
            </a:pPr>
            <a:r>
              <a:rPr lang="en-US" dirty="0"/>
              <a:t>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******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89F38C-C56F-4943-B133-61897E4E47B0}"/>
              </a:ext>
            </a:extLst>
          </p:cNvPr>
          <p:cNvSpPr/>
          <p:nvPr/>
        </p:nvSpPr>
        <p:spPr>
          <a:xfrm>
            <a:off x="5535168" y="2612648"/>
            <a:ext cx="320649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for star in range(7):</a:t>
            </a:r>
          </a:p>
          <a:p>
            <a:r>
              <a:rPr lang="en-US" sz="2600" dirty="0"/>
              <a:t>    print('*’ * star)</a:t>
            </a:r>
          </a:p>
        </p:txBody>
      </p:sp>
    </p:spTree>
    <p:extLst>
      <p:ext uri="{BB962C8B-B14F-4D97-AF65-F5344CB8AC3E}">
        <p14:creationId xmlns:p14="http://schemas.microsoft.com/office/powerpoint/2010/main" val="16714119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0F6FF-A5E4-6940-BD7F-8C6C46FD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Outline- Friday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F0CA0-DB89-3B4F-9206-10AA484C6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Loops (cont.)</a:t>
            </a:r>
          </a:p>
          <a:p>
            <a:r>
              <a:rPr lang="en-US" dirty="0"/>
              <a:t>Functions </a:t>
            </a:r>
          </a:p>
          <a:p>
            <a:r>
              <a:rPr lang="en-US" dirty="0"/>
              <a:t>Packages</a:t>
            </a:r>
          </a:p>
          <a:p>
            <a:pPr lvl="1"/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/>
              <a:t>Pandas </a:t>
            </a:r>
          </a:p>
          <a:p>
            <a:pPr lvl="1"/>
            <a:r>
              <a:rPr lang="en-US" dirty="0"/>
              <a:t>Matplotlib</a:t>
            </a:r>
          </a:p>
          <a:p>
            <a:r>
              <a:rPr lang="en-US" dirty="0"/>
              <a:t>Mini Project? </a:t>
            </a:r>
          </a:p>
        </p:txBody>
      </p:sp>
    </p:spTree>
    <p:extLst>
      <p:ext uri="{BB962C8B-B14F-4D97-AF65-F5344CB8AC3E}">
        <p14:creationId xmlns:p14="http://schemas.microsoft.com/office/powerpoint/2010/main" val="28125959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0C29F-F7C2-534F-99B3-F7DDA3BB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44F7A-BC12-0749-A01E-8E8CAF2F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that prints the following pattern: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*</a:t>
            </a:r>
          </a:p>
          <a:p>
            <a:pPr marL="0" indent="0">
              <a:buNone/>
            </a:pPr>
            <a:r>
              <a:rPr lang="en-US" dirty="0"/>
              <a:t>**</a:t>
            </a:r>
          </a:p>
          <a:p>
            <a:pPr marL="0" indent="0">
              <a:buNone/>
            </a:pPr>
            <a:r>
              <a:rPr lang="en-US" dirty="0"/>
              <a:t>***</a:t>
            </a:r>
          </a:p>
          <a:p>
            <a:pPr marL="0" indent="0">
              <a:buNone/>
            </a:pPr>
            <a:r>
              <a:rPr lang="en-US" dirty="0"/>
              <a:t>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******</a:t>
            </a:r>
          </a:p>
        </p:txBody>
      </p:sp>
    </p:spTree>
    <p:extLst>
      <p:ext uri="{BB962C8B-B14F-4D97-AF65-F5344CB8AC3E}">
        <p14:creationId xmlns:p14="http://schemas.microsoft.com/office/powerpoint/2010/main" val="39809442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0C29F-F7C2-534F-99B3-F7DDA3BB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44F7A-BC12-0749-A01E-8E8CAF2F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program that prints the following pattern: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*</a:t>
            </a:r>
          </a:p>
          <a:p>
            <a:pPr marL="0" indent="0">
              <a:buNone/>
            </a:pPr>
            <a:r>
              <a:rPr lang="en-US" dirty="0"/>
              <a:t>**</a:t>
            </a:r>
          </a:p>
          <a:p>
            <a:pPr marL="0" indent="0">
              <a:buNone/>
            </a:pPr>
            <a:r>
              <a:rPr lang="en-US" dirty="0"/>
              <a:t>***</a:t>
            </a:r>
          </a:p>
          <a:p>
            <a:pPr marL="0" indent="0">
              <a:buNone/>
            </a:pPr>
            <a:r>
              <a:rPr lang="en-US" dirty="0"/>
              <a:t>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******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89F38C-C56F-4943-B133-61897E4E47B0}"/>
              </a:ext>
            </a:extLst>
          </p:cNvPr>
          <p:cNvSpPr/>
          <p:nvPr/>
        </p:nvSpPr>
        <p:spPr>
          <a:xfrm>
            <a:off x="5535168" y="2612648"/>
            <a:ext cx="320649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for star in range(7):</a:t>
            </a:r>
          </a:p>
          <a:p>
            <a:r>
              <a:rPr lang="en-US" sz="2600" dirty="0"/>
              <a:t>    print('*’ * star)</a:t>
            </a:r>
          </a:p>
        </p:txBody>
      </p:sp>
    </p:spTree>
    <p:extLst>
      <p:ext uri="{BB962C8B-B14F-4D97-AF65-F5344CB8AC3E}">
        <p14:creationId xmlns:p14="http://schemas.microsoft.com/office/powerpoint/2010/main" val="6462261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E0559-46CD-8C4F-A7BC-44D84B935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2E400-2878-3D48-9209-F8019486D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US" sz="3200" dirty="0"/>
              <a:t>Need to define an indexing variable***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err="1"/>
              <a:t>i</a:t>
            </a:r>
            <a:r>
              <a:rPr lang="en-US" sz="3200" dirty="0"/>
              <a:t> = 1</a:t>
            </a:r>
          </a:p>
          <a:p>
            <a:pPr marL="0" indent="0">
              <a:buNone/>
            </a:pPr>
            <a:r>
              <a:rPr lang="en-US" sz="3200" dirty="0"/>
              <a:t>while </a:t>
            </a:r>
            <a:r>
              <a:rPr lang="en-US" sz="3200" dirty="0" err="1"/>
              <a:t>i</a:t>
            </a:r>
            <a:r>
              <a:rPr lang="en-US" sz="3200" dirty="0"/>
              <a:t> &lt; 6:</a:t>
            </a:r>
            <a:br>
              <a:rPr lang="en-US" sz="3200" dirty="0"/>
            </a:br>
            <a:r>
              <a:rPr lang="en-US" sz="3200" dirty="0"/>
              <a:t>  	print(</a:t>
            </a:r>
            <a:r>
              <a:rPr lang="en-US" sz="3200" dirty="0" err="1"/>
              <a:t>i</a:t>
            </a:r>
            <a:r>
              <a:rPr lang="en-US" sz="3200" dirty="0"/>
              <a:t>)</a:t>
            </a:r>
            <a:br>
              <a:rPr lang="en-US" sz="3200" dirty="0"/>
            </a:br>
            <a:r>
              <a:rPr lang="en-US" sz="3200" dirty="0"/>
              <a:t>	 </a:t>
            </a:r>
            <a:r>
              <a:rPr lang="en-US" sz="3200" dirty="0" err="1"/>
              <a:t>i</a:t>
            </a:r>
            <a:r>
              <a:rPr lang="en-US" sz="3200" dirty="0"/>
              <a:t> += 1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17780E-18A5-8C44-A6D6-F49E9BFAD39B}"/>
              </a:ext>
            </a:extLst>
          </p:cNvPr>
          <p:cNvSpPr txBox="1">
            <a:spLocks/>
          </p:cNvSpPr>
          <p:nvPr/>
        </p:nvSpPr>
        <p:spPr>
          <a:xfrm>
            <a:off x="5949696" y="266115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err="1"/>
              <a:t>i</a:t>
            </a:r>
            <a:r>
              <a:rPr lang="en-US" sz="3200" dirty="0"/>
              <a:t> = 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while </a:t>
            </a:r>
            <a:r>
              <a:rPr lang="en-US" sz="3200" dirty="0" err="1"/>
              <a:t>i</a:t>
            </a:r>
            <a:r>
              <a:rPr lang="en-US" sz="3200" dirty="0"/>
              <a:t> &lt; 6: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         print(</a:t>
            </a:r>
            <a:r>
              <a:rPr lang="en-US" sz="3200" dirty="0" err="1"/>
              <a:t>i</a:t>
            </a:r>
            <a:r>
              <a:rPr lang="en-US" sz="3200" dirty="0"/>
              <a:t>)</a:t>
            </a:r>
            <a:br>
              <a:rPr lang="en-US" sz="3200" dirty="0"/>
            </a:br>
            <a:r>
              <a:rPr lang="en-US" sz="3200" dirty="0"/>
              <a:t>         </a:t>
            </a:r>
            <a:r>
              <a:rPr lang="en-US" sz="3200" dirty="0" err="1"/>
              <a:t>i</a:t>
            </a:r>
            <a:r>
              <a:rPr lang="en-US" sz="3200" dirty="0"/>
              <a:t> += 1</a:t>
            </a:r>
            <a:br>
              <a:rPr lang="en-US" sz="3200" dirty="0"/>
            </a:br>
            <a:r>
              <a:rPr lang="en-US" sz="3200" dirty="0"/>
              <a:t>else: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        print("</a:t>
            </a:r>
            <a:r>
              <a:rPr lang="en-US" sz="3200" dirty="0" err="1"/>
              <a:t>i</a:t>
            </a:r>
            <a:r>
              <a:rPr lang="en-US" sz="3200" dirty="0"/>
              <a:t> is no longer less than 6")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7AA9D-E670-F443-B9CE-C0CF26809D29}"/>
              </a:ext>
            </a:extLst>
          </p:cNvPr>
          <p:cNvSpPr txBox="1"/>
          <p:nvPr/>
        </p:nvSpPr>
        <p:spPr>
          <a:xfrm>
            <a:off x="637032" y="5957957"/>
            <a:ext cx="6119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/>
              <a:t>***Loop can run forever***</a:t>
            </a:r>
          </a:p>
        </p:txBody>
      </p:sp>
    </p:spTree>
    <p:extLst>
      <p:ext uri="{BB962C8B-B14F-4D97-AF65-F5344CB8AC3E}">
        <p14:creationId xmlns:p14="http://schemas.microsoft.com/office/powerpoint/2010/main" val="2598555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4595C-4E3A-104E-A2A4-9AA573A3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 +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1347B-EABB-1F42-B26D-68C3D3D4E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465320" cy="470319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i</a:t>
            </a:r>
            <a:r>
              <a:rPr lang="en-US" dirty="0"/>
              <a:t> = 0</a:t>
            </a:r>
          </a:p>
          <a:p>
            <a:pPr marL="0" indent="0">
              <a:buNone/>
            </a:pPr>
            <a:r>
              <a:rPr lang="en-US" b="1" dirty="0"/>
              <a:t>while</a:t>
            </a:r>
            <a:r>
              <a:rPr lang="en-US" dirty="0"/>
              <a:t> </a:t>
            </a:r>
            <a:r>
              <a:rPr lang="en-US" dirty="0" err="1"/>
              <a:t>i</a:t>
            </a:r>
            <a:r>
              <a:rPr lang="en-US" dirty="0"/>
              <a:t> &lt; 6: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</a:t>
            </a:r>
            <a:r>
              <a:rPr lang="en-US" dirty="0"/>
              <a:t> += 1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if</a:t>
            </a:r>
            <a:r>
              <a:rPr lang="en-US" dirty="0"/>
              <a:t> </a:t>
            </a:r>
            <a:r>
              <a:rPr lang="en-US" dirty="0" err="1"/>
              <a:t>i</a:t>
            </a:r>
            <a:r>
              <a:rPr lang="en-US" dirty="0"/>
              <a:t> == 3: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b="1" dirty="0"/>
              <a:t>print</a:t>
            </a:r>
            <a:r>
              <a:rPr lang="en-US" dirty="0"/>
              <a:t>(”</a:t>
            </a:r>
            <a:r>
              <a:rPr lang="en-US" dirty="0" err="1"/>
              <a:t>i</a:t>
            </a:r>
            <a:r>
              <a:rPr lang="en-US" dirty="0"/>
              <a:t> is 3”)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print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65C97F-1882-9342-9BF8-83C06FD607E4}"/>
              </a:ext>
            </a:extLst>
          </p:cNvPr>
          <p:cNvSpPr/>
          <p:nvPr/>
        </p:nvSpPr>
        <p:spPr>
          <a:xfrm>
            <a:off x="6364224" y="1825624"/>
            <a:ext cx="7239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</a:rPr>
              <a:t>masses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=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[3.54,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2.07,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9.22,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1.86,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1.71]</a:t>
            </a:r>
          </a:p>
          <a:p>
            <a:r>
              <a:rPr lang="en-US" sz="2800" b="1" dirty="0">
                <a:effectLst/>
              </a:rPr>
              <a:t>for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m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in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masses:</a:t>
            </a:r>
          </a:p>
          <a:p>
            <a:r>
              <a:rPr lang="en-US" sz="2800" dirty="0"/>
              <a:t>	 </a:t>
            </a:r>
            <a:r>
              <a:rPr lang="en-US" sz="2800" b="1" dirty="0">
                <a:effectLst/>
              </a:rPr>
              <a:t>if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m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&gt;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3.0:</a:t>
            </a:r>
            <a:r>
              <a:rPr lang="en-US" sz="2800" dirty="0"/>
              <a:t> </a:t>
            </a:r>
          </a:p>
          <a:p>
            <a:r>
              <a:rPr lang="en-US" sz="2800" b="1" dirty="0">
                <a:effectLst/>
              </a:rPr>
              <a:t>		print</a:t>
            </a:r>
            <a:r>
              <a:rPr lang="en-US" sz="2800" dirty="0">
                <a:effectLst/>
              </a:rPr>
              <a:t>(m,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'is large’)</a:t>
            </a:r>
          </a:p>
          <a:p>
            <a:r>
              <a:rPr lang="en-US" sz="2800" dirty="0"/>
              <a:t>	</a:t>
            </a:r>
            <a:r>
              <a:rPr lang="en-US" sz="2800" b="1" dirty="0"/>
              <a:t>else:</a:t>
            </a:r>
          </a:p>
          <a:p>
            <a:r>
              <a:rPr lang="en-US" sz="2800" b="1" dirty="0"/>
              <a:t>		print</a:t>
            </a:r>
            <a:r>
              <a:rPr lang="en-US" sz="2800" dirty="0"/>
              <a:t>(m, ‘is small’)</a:t>
            </a:r>
          </a:p>
        </p:txBody>
      </p:sp>
    </p:spTree>
    <p:extLst>
      <p:ext uri="{BB962C8B-B14F-4D97-AF65-F5344CB8AC3E}">
        <p14:creationId xmlns:p14="http://schemas.microsoft.com/office/powerpoint/2010/main" val="13484534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5F98-E0E9-0044-90B8-ED10DECB8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EDFD7-A9BF-5748-ABFE-0DFA53690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continue</a:t>
            </a:r>
            <a:r>
              <a:rPr lang="en-US" dirty="0"/>
              <a:t> - stop the current iteration, and continue with the next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DEA6AB-2F7A-C448-A112-4CDBFA47DC49}"/>
              </a:ext>
            </a:extLst>
          </p:cNvPr>
          <p:cNvSpPr/>
          <p:nvPr/>
        </p:nvSpPr>
        <p:spPr>
          <a:xfrm>
            <a:off x="451104" y="3226054"/>
            <a:ext cx="6096000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fruits = [</a:t>
            </a:r>
            <a:r>
              <a:rPr lang="en-US" sz="2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"cherry"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lang="en-US" sz="2600" dirty="0"/>
            </a:b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fruits: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 == </a:t>
            </a:r>
            <a:r>
              <a:rPr lang="en-US" sz="2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continue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(x)</a:t>
            </a:r>
            <a:endParaRPr lang="en-US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C4AEB2-EAA5-B041-9830-54FFBC173988}"/>
              </a:ext>
            </a:extLst>
          </p:cNvPr>
          <p:cNvSpPr/>
          <p:nvPr/>
        </p:nvSpPr>
        <p:spPr>
          <a:xfrm>
            <a:off x="7150608" y="3226054"/>
            <a:ext cx="6096000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lang="en-US" sz="2600" dirty="0"/>
            </a:b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 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 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 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continue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1253655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5F98-E0E9-0044-90B8-ED10DECB8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EDFD7-A9BF-5748-ABFE-0DFA53690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break </a:t>
            </a:r>
            <a:r>
              <a:rPr lang="en-US" dirty="0"/>
              <a:t>- stop the loop even if the while condition is true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0B28B5-1A05-7B44-B577-2E99FB0A0C02}"/>
              </a:ext>
            </a:extLst>
          </p:cNvPr>
          <p:cNvSpPr/>
          <p:nvPr/>
        </p:nvSpPr>
        <p:spPr>
          <a:xfrm>
            <a:off x="7796784" y="3199988"/>
            <a:ext cx="810158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lang="en-US" sz="2600" dirty="0"/>
            </a:b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 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 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break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 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D8DB7F-0684-724E-A307-1F5768BD38E2}"/>
              </a:ext>
            </a:extLst>
          </p:cNvPr>
          <p:cNvSpPr/>
          <p:nvPr/>
        </p:nvSpPr>
        <p:spPr>
          <a:xfrm>
            <a:off x="838200" y="3142419"/>
            <a:ext cx="54864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fruits = [</a:t>
            </a:r>
            <a:r>
              <a:rPr lang="en-US" sz="2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"cherry"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lang="en-US" sz="2600" dirty="0"/>
            </a:b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fruits: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(x)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 == </a:t>
            </a:r>
            <a:r>
              <a:rPr lang="en-US" sz="2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2238698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5F98-E0E9-0044-90B8-ED10DECB8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EDFD7-A9BF-5748-ABFE-0DFA53690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pass </a:t>
            </a:r>
            <a:r>
              <a:rPr lang="en-US" dirty="0"/>
              <a:t>– ”Empty loop”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D901BD-F763-C248-A957-BD8AB4049D53}"/>
              </a:ext>
            </a:extLst>
          </p:cNvPr>
          <p:cNvSpPr/>
          <p:nvPr/>
        </p:nvSpPr>
        <p:spPr>
          <a:xfrm>
            <a:off x="838200" y="3252139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]: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pass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45619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44C-33FB-B24D-A786-C596C5DB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 /Spyder/</a:t>
            </a:r>
            <a:r>
              <a:rPr lang="en-US" dirty="0" err="1"/>
              <a:t>Jupyter</a:t>
            </a:r>
            <a:r>
              <a:rPr lang="en-US" dirty="0"/>
              <a:t> Notebook/</a:t>
            </a:r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BF93A-AE84-8649-9355-4DE75A45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have pros/cons</a:t>
            </a:r>
          </a:p>
          <a:p>
            <a:r>
              <a:rPr lang="en-US" dirty="0"/>
              <a:t>Choose what works best for you </a:t>
            </a:r>
          </a:p>
          <a:p>
            <a:r>
              <a:rPr lang="en-US" dirty="0"/>
              <a:t>It is okay to switch between platforms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9874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25A3A-9330-4741-8FE0-425C6FF8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3E2AF2-BC4B-0C4F-905A-4C81673D01B5}"/>
              </a:ext>
            </a:extLst>
          </p:cNvPr>
          <p:cNvSpPr/>
          <p:nvPr/>
        </p:nvSpPr>
        <p:spPr>
          <a:xfrm>
            <a:off x="1097280" y="1690688"/>
            <a:ext cx="1035100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i="0" dirty="0">
                <a:solidFill>
                  <a:srgbClr val="7030A0"/>
                </a:solidFill>
                <a:effectLst/>
                <a:latin typeface="Courier New" panose="02070309020205020404" pitchFamily="49" charset="0"/>
              </a:rPr>
              <a:t>persons</a:t>
            </a:r>
            <a:r>
              <a:rPr lang="en-US" sz="2600" b="1" i="0" dirty="0">
                <a:effectLst/>
                <a:latin typeface="Courier New" panose="02070309020205020404" pitchFamily="49" charset="0"/>
              </a:rPr>
              <a:t> = [ "John", "Marissa", "Pete", "Dayton" ]</a:t>
            </a:r>
            <a:br>
              <a:rPr lang="en-US" sz="2600" b="1" dirty="0"/>
            </a:br>
            <a:r>
              <a:rPr lang="en-US" sz="2600" b="1" i="0" dirty="0">
                <a:solidFill>
                  <a:schemeClr val="accent2"/>
                </a:solidFill>
                <a:effectLst/>
                <a:latin typeface="Courier New" panose="02070309020205020404" pitchFamily="49" charset="0"/>
              </a:rPr>
              <a:t>restaurants</a:t>
            </a:r>
            <a:r>
              <a:rPr lang="en-US" sz="2600" b="1" i="0" dirty="0">
                <a:effectLst/>
                <a:latin typeface="Courier New" panose="02070309020205020404" pitchFamily="49" charset="0"/>
              </a:rPr>
              <a:t> = [ "Japanese", "American", "Mexican", "French" ]</a:t>
            </a:r>
            <a:br>
              <a:rPr lang="en-US" sz="2600" b="1" dirty="0"/>
            </a:br>
            <a:br>
              <a:rPr lang="en-US" sz="2600" b="1" dirty="0"/>
            </a:br>
            <a:r>
              <a:rPr lang="en-US" sz="26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2600" b="1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sz="26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person</a:t>
            </a:r>
            <a:r>
              <a:rPr lang="en-US" sz="2600" b="1" i="0" dirty="0">
                <a:effectLst/>
                <a:latin typeface="Courier New" panose="02070309020205020404" pitchFamily="49" charset="0"/>
              </a:rPr>
              <a:t> in </a:t>
            </a:r>
            <a:r>
              <a:rPr lang="en-US" sz="2600" b="1" i="0" dirty="0">
                <a:solidFill>
                  <a:srgbClr val="7030A0"/>
                </a:solidFill>
                <a:effectLst/>
                <a:latin typeface="Courier New" panose="02070309020205020404" pitchFamily="49" charset="0"/>
              </a:rPr>
              <a:t>persons</a:t>
            </a:r>
            <a:r>
              <a:rPr lang="en-US" sz="2600" b="1" i="0" dirty="0">
                <a:effectLst/>
                <a:latin typeface="Courier New" panose="02070309020205020404" pitchFamily="49" charset="0"/>
              </a:rPr>
              <a:t>:</a:t>
            </a:r>
            <a:br>
              <a:rPr lang="en-US" sz="2600" b="1" dirty="0"/>
            </a:br>
            <a:r>
              <a:rPr lang="en-US" sz="2600" b="1" dirty="0"/>
              <a:t>	</a:t>
            </a:r>
            <a:r>
              <a:rPr lang="en-US" sz="26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2600" b="1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sz="2600" b="1" i="0" dirty="0">
                <a:solidFill>
                  <a:srgbClr val="00B0F0"/>
                </a:solidFill>
                <a:effectLst/>
                <a:latin typeface="Courier New" panose="02070309020205020404" pitchFamily="49" charset="0"/>
              </a:rPr>
              <a:t>restaurant</a:t>
            </a:r>
            <a:r>
              <a:rPr lang="en-US" sz="2600" b="1" i="0" dirty="0">
                <a:effectLst/>
                <a:latin typeface="Courier New" panose="02070309020205020404" pitchFamily="49" charset="0"/>
              </a:rPr>
              <a:t> in </a:t>
            </a:r>
            <a:r>
              <a:rPr lang="en-US" sz="2600" b="1" i="0" dirty="0">
                <a:solidFill>
                  <a:schemeClr val="accent2"/>
                </a:solidFill>
                <a:effectLst/>
                <a:latin typeface="Courier New" panose="02070309020205020404" pitchFamily="49" charset="0"/>
              </a:rPr>
              <a:t>restaurants</a:t>
            </a:r>
            <a:r>
              <a:rPr lang="en-US" sz="2600" b="1" i="0" dirty="0">
                <a:effectLst/>
                <a:latin typeface="Courier New" panose="02070309020205020404" pitchFamily="49" charset="0"/>
              </a:rPr>
              <a:t>:</a:t>
            </a:r>
            <a:br>
              <a:rPr lang="en-US" sz="2600" b="1" dirty="0"/>
            </a:br>
            <a:r>
              <a:rPr lang="en-US" sz="2600" b="1" dirty="0"/>
              <a:t>		</a:t>
            </a:r>
            <a:r>
              <a:rPr lang="en-US" sz="2600" b="1" i="0" dirty="0">
                <a:effectLst/>
                <a:latin typeface="Courier New" panose="02070309020205020404" pitchFamily="49" charset="0"/>
              </a:rPr>
              <a:t>print(</a:t>
            </a:r>
            <a:r>
              <a:rPr lang="en-US" sz="26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person</a:t>
            </a:r>
            <a:r>
              <a:rPr lang="en-US" sz="2600" b="1" i="0" dirty="0">
                <a:effectLst/>
                <a:latin typeface="Courier New" panose="02070309020205020404" pitchFamily="49" charset="0"/>
              </a:rPr>
              <a:t> + " eats " + </a:t>
            </a:r>
            <a:r>
              <a:rPr lang="en-US" sz="2600" b="1" i="0" dirty="0">
                <a:solidFill>
                  <a:srgbClr val="00B0F0"/>
                </a:solidFill>
                <a:effectLst/>
                <a:latin typeface="Courier New" panose="02070309020205020404" pitchFamily="49" charset="0"/>
              </a:rPr>
              <a:t>restaurant</a:t>
            </a:r>
            <a:r>
              <a:rPr lang="en-US" sz="2600" b="1" i="0" dirty="0">
                <a:effectLst/>
                <a:latin typeface="Courier New" panose="02070309020205020404" pitchFamily="49" charset="0"/>
              </a:rPr>
              <a:t>)</a:t>
            </a:r>
            <a:br>
              <a:rPr lang="en-US" sz="2600" b="1" dirty="0"/>
            </a:b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27394718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E972-8D8E-5042-9AF7-E60C484D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Conditionals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4E224C-5E60-2042-9090-027984DD9275}"/>
              </a:ext>
            </a:extLst>
          </p:cNvPr>
          <p:cNvSpPr/>
          <p:nvPr/>
        </p:nvSpPr>
        <p:spPr>
          <a:xfrm>
            <a:off x="1328928" y="1858595"/>
            <a:ext cx="613257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err="1"/>
              <a:t>num</a:t>
            </a:r>
            <a:r>
              <a:rPr lang="en-US" sz="2600" dirty="0"/>
              <a:t> = float(</a:t>
            </a:r>
            <a:r>
              <a:rPr lang="en-US" sz="2600" dirty="0">
                <a:effectLst/>
              </a:rPr>
              <a:t>input</a:t>
            </a:r>
            <a:r>
              <a:rPr lang="en-US" sz="2600" dirty="0"/>
              <a:t>(</a:t>
            </a:r>
            <a:r>
              <a:rPr lang="en-US" sz="2600" dirty="0">
                <a:effectLst/>
              </a:rPr>
              <a:t>"Enter a number: "</a:t>
            </a:r>
            <a:r>
              <a:rPr lang="en-US" sz="2600" dirty="0"/>
              <a:t>))</a:t>
            </a:r>
          </a:p>
          <a:p>
            <a:r>
              <a:rPr lang="en-US" sz="2600" dirty="0">
                <a:solidFill>
                  <a:srgbClr val="FF0000"/>
                </a:solidFill>
                <a:effectLst/>
              </a:rPr>
              <a:t>if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num</a:t>
            </a:r>
            <a:r>
              <a:rPr lang="en-US" sz="2600" dirty="0">
                <a:solidFill>
                  <a:srgbClr val="FF0000"/>
                </a:solidFill>
              </a:rPr>
              <a:t> &gt;= </a:t>
            </a:r>
            <a:r>
              <a:rPr lang="en-US" sz="2600" dirty="0">
                <a:solidFill>
                  <a:srgbClr val="FF0000"/>
                </a:solidFill>
                <a:effectLst/>
              </a:rPr>
              <a:t>0</a:t>
            </a:r>
            <a:r>
              <a:rPr lang="en-US" sz="2600" dirty="0">
                <a:solidFill>
                  <a:srgbClr val="FF0000"/>
                </a:solidFill>
              </a:rPr>
              <a:t>: </a:t>
            </a:r>
          </a:p>
          <a:p>
            <a:r>
              <a:rPr lang="en-US" sz="2600" dirty="0">
                <a:effectLst/>
              </a:rPr>
              <a:t>	</a:t>
            </a:r>
            <a:r>
              <a:rPr lang="en-US" sz="2600" dirty="0">
                <a:solidFill>
                  <a:srgbClr val="0070C0"/>
                </a:solidFill>
                <a:effectLst/>
              </a:rPr>
              <a:t>if</a:t>
            </a:r>
            <a:r>
              <a:rPr lang="en-US" sz="2600" dirty="0">
                <a:solidFill>
                  <a:srgbClr val="0070C0"/>
                </a:solidFill>
              </a:rPr>
              <a:t> </a:t>
            </a:r>
            <a:r>
              <a:rPr lang="en-US" sz="2600" dirty="0" err="1">
                <a:solidFill>
                  <a:srgbClr val="0070C0"/>
                </a:solidFill>
              </a:rPr>
              <a:t>num</a:t>
            </a:r>
            <a:r>
              <a:rPr lang="en-US" sz="2600" dirty="0">
                <a:solidFill>
                  <a:srgbClr val="0070C0"/>
                </a:solidFill>
              </a:rPr>
              <a:t> == </a:t>
            </a:r>
            <a:r>
              <a:rPr lang="en-US" sz="2600" dirty="0">
                <a:solidFill>
                  <a:srgbClr val="0070C0"/>
                </a:solidFill>
                <a:effectLst/>
              </a:rPr>
              <a:t>0</a:t>
            </a:r>
            <a:r>
              <a:rPr lang="en-US" sz="2600" dirty="0">
                <a:solidFill>
                  <a:srgbClr val="0070C0"/>
                </a:solidFill>
              </a:rPr>
              <a:t>: </a:t>
            </a:r>
          </a:p>
          <a:p>
            <a:r>
              <a:rPr lang="en-US" sz="2600" dirty="0">
                <a:effectLst/>
              </a:rPr>
              <a:t>		print</a:t>
            </a:r>
            <a:r>
              <a:rPr lang="en-US" sz="2600" dirty="0"/>
              <a:t>(</a:t>
            </a:r>
            <a:r>
              <a:rPr lang="en-US" sz="2600" dirty="0">
                <a:effectLst/>
              </a:rPr>
              <a:t>"Zero"</a:t>
            </a:r>
            <a:r>
              <a:rPr lang="en-US" sz="2600" dirty="0"/>
              <a:t>)</a:t>
            </a:r>
          </a:p>
          <a:p>
            <a:r>
              <a:rPr lang="en-US" sz="2600" dirty="0">
                <a:effectLst/>
              </a:rPr>
              <a:t>	</a:t>
            </a:r>
            <a:r>
              <a:rPr lang="en-US" sz="2600" dirty="0">
                <a:solidFill>
                  <a:srgbClr val="0070C0"/>
                </a:solidFill>
                <a:effectLst/>
              </a:rPr>
              <a:t>else</a:t>
            </a:r>
            <a:r>
              <a:rPr lang="en-US" sz="2600" dirty="0">
                <a:solidFill>
                  <a:srgbClr val="0070C0"/>
                </a:solidFill>
              </a:rPr>
              <a:t>: </a:t>
            </a:r>
          </a:p>
          <a:p>
            <a:r>
              <a:rPr lang="en-US" sz="2600" dirty="0">
                <a:effectLst/>
              </a:rPr>
              <a:t>		print</a:t>
            </a:r>
            <a:r>
              <a:rPr lang="en-US" sz="2600" dirty="0"/>
              <a:t>(</a:t>
            </a:r>
            <a:r>
              <a:rPr lang="en-US" sz="2600" dirty="0">
                <a:effectLst/>
              </a:rPr>
              <a:t>"Positive number"</a:t>
            </a:r>
            <a:r>
              <a:rPr lang="en-US" sz="2600" dirty="0"/>
              <a:t>)</a:t>
            </a:r>
          </a:p>
          <a:p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>
                <a:solidFill>
                  <a:srgbClr val="FF0000"/>
                </a:solidFill>
                <a:effectLst/>
              </a:rPr>
              <a:t>else</a:t>
            </a:r>
            <a:r>
              <a:rPr lang="en-US" sz="2600" dirty="0">
                <a:solidFill>
                  <a:srgbClr val="FF0000"/>
                </a:solidFill>
              </a:rPr>
              <a:t>: </a:t>
            </a:r>
          </a:p>
          <a:p>
            <a:r>
              <a:rPr lang="en-US" sz="2600" dirty="0">
                <a:effectLst/>
              </a:rPr>
              <a:t>	print</a:t>
            </a:r>
            <a:r>
              <a:rPr lang="en-US" sz="2600" dirty="0"/>
              <a:t>(</a:t>
            </a:r>
            <a:r>
              <a:rPr lang="en-US" sz="2600" dirty="0">
                <a:effectLst/>
              </a:rPr>
              <a:t>"Negative number"</a:t>
            </a:r>
            <a:r>
              <a:rPr lang="en-US" sz="2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07205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DB9C-CA8D-344A-975C-DCE546AE3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8E429-A716-7E4E-9016-BA796A6A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 </a:t>
            </a:r>
            <a:r>
              <a:rPr lang="en-US" dirty="0">
                <a:solidFill>
                  <a:schemeClr val="bg1"/>
                </a:solidFill>
              </a:rPr>
              <a:t>if </a:t>
            </a:r>
            <a:r>
              <a:rPr lang="en-US" dirty="0"/>
              <a:t>statements to control whether or not a block of code is executed.</a:t>
            </a:r>
          </a:p>
          <a:p>
            <a:r>
              <a:rPr lang="en-US" u="sng" dirty="0"/>
              <a:t>Conditionals</a:t>
            </a:r>
            <a:r>
              <a:rPr lang="en-US" dirty="0"/>
              <a:t> are often used inside </a:t>
            </a:r>
            <a:r>
              <a:rPr lang="en-US" u="sng" dirty="0"/>
              <a:t>loops</a:t>
            </a:r>
            <a:r>
              <a:rPr lang="en-US" dirty="0"/>
              <a:t>.</a:t>
            </a:r>
          </a:p>
          <a:p>
            <a:r>
              <a:rPr lang="en-US" dirty="0"/>
              <a:t>Use </a:t>
            </a:r>
            <a:r>
              <a:rPr lang="en-US" dirty="0">
                <a:solidFill>
                  <a:schemeClr val="bg1"/>
                </a:solidFill>
              </a:rPr>
              <a:t>else</a:t>
            </a:r>
            <a:r>
              <a:rPr lang="en-US" dirty="0"/>
              <a:t> to execute a block of code when an </a:t>
            </a:r>
            <a:r>
              <a:rPr lang="en-US" dirty="0">
                <a:solidFill>
                  <a:schemeClr val="bg1"/>
                </a:solidFill>
              </a:rPr>
              <a:t>if</a:t>
            </a:r>
            <a:r>
              <a:rPr lang="en-US" dirty="0"/>
              <a:t> condition is </a:t>
            </a:r>
            <a:r>
              <a:rPr lang="en-US" b="1" i="1" dirty="0"/>
              <a:t>not</a:t>
            </a:r>
            <a:r>
              <a:rPr lang="en-US" dirty="0"/>
              <a:t> true.</a:t>
            </a:r>
          </a:p>
          <a:p>
            <a:r>
              <a:rPr lang="en-US" dirty="0"/>
              <a:t>Use </a:t>
            </a:r>
            <a:r>
              <a:rPr lang="en-US" dirty="0" err="1">
                <a:solidFill>
                  <a:schemeClr val="bg1"/>
                </a:solidFill>
              </a:rPr>
              <a:t>elif</a:t>
            </a:r>
            <a:r>
              <a:rPr lang="en-US" dirty="0"/>
              <a:t> to specify additional tests.</a:t>
            </a:r>
          </a:p>
          <a:p>
            <a:r>
              <a:rPr lang="en-US" dirty="0"/>
              <a:t>Create a table showing variables’ values to trace a program’s execution.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1521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80DC-2C24-244D-B566-F842BB05D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4A432-43CB-1E4C-9F09-350423919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 </a:t>
            </a:r>
            <a:r>
              <a:rPr lang="en-US" i="1" dirty="0">
                <a:solidFill>
                  <a:schemeClr val="bg1"/>
                </a:solidFill>
              </a:rPr>
              <a:t>for</a:t>
            </a:r>
            <a:r>
              <a:rPr lang="en-US" i="1" dirty="0"/>
              <a:t> loop</a:t>
            </a:r>
            <a:r>
              <a:rPr lang="en-US" dirty="0"/>
              <a:t> executes commands once for each value in a collection.</a:t>
            </a:r>
          </a:p>
          <a:p>
            <a:r>
              <a:rPr lang="en-US" dirty="0"/>
              <a:t>A </a:t>
            </a:r>
            <a:r>
              <a:rPr lang="en-US" dirty="0">
                <a:solidFill>
                  <a:schemeClr val="bg1"/>
                </a:solidFill>
              </a:rPr>
              <a:t>for</a:t>
            </a:r>
            <a:r>
              <a:rPr lang="en-US" dirty="0"/>
              <a:t> loop is made up of a collection, a loop variable, and a body.</a:t>
            </a:r>
          </a:p>
          <a:p>
            <a:r>
              <a:rPr lang="en-US" dirty="0"/>
              <a:t>The first line of the for loop must end with a colon, and the body must be indented.</a:t>
            </a:r>
          </a:p>
          <a:p>
            <a:r>
              <a:rPr lang="en-US" u="sng" dirty="0"/>
              <a:t>Indentation is always meaningful in Python.</a:t>
            </a:r>
          </a:p>
          <a:p>
            <a:r>
              <a:rPr lang="en-US" dirty="0"/>
              <a:t>Make meaningful loop variables</a:t>
            </a:r>
          </a:p>
          <a:p>
            <a:r>
              <a:rPr lang="en-US" dirty="0"/>
              <a:t>The body of a loop can contain many statements.</a:t>
            </a:r>
          </a:p>
          <a:p>
            <a:r>
              <a:rPr lang="en-US" dirty="0"/>
              <a:t>Use range to iterate over a sequence of numbers.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9846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3F11A-A80C-1C4F-B587-A1CF6853E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Wednesday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10EF-1596-7745-90B1-1E2B1AE88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Magic Commands</a:t>
            </a:r>
          </a:p>
          <a:p>
            <a:r>
              <a:rPr lang="en-US" dirty="0"/>
              <a:t>Indexing and Slices</a:t>
            </a:r>
          </a:p>
          <a:p>
            <a:r>
              <a:rPr lang="en-US" dirty="0"/>
              <a:t>Lists </a:t>
            </a:r>
          </a:p>
          <a:p>
            <a:r>
              <a:rPr lang="en-US" dirty="0"/>
              <a:t>Built-in Functions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Functions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8CDF4D1-A793-9E48-99C7-0D2CFB4CB002}"/>
              </a:ext>
            </a:extLst>
          </p:cNvPr>
          <p:cNvCxnSpPr>
            <a:cxnSpLocks/>
          </p:cNvCxnSpPr>
          <p:nvPr/>
        </p:nvCxnSpPr>
        <p:spPr>
          <a:xfrm flipH="1">
            <a:off x="2822448" y="5116862"/>
            <a:ext cx="128016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2370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C1365-25DF-F641-9244-07FDEDCFF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</a:t>
            </a:r>
            <a:r>
              <a:rPr lang="en-US" dirty="0">
                <a:solidFill>
                  <a:schemeClr val="bg1"/>
                </a:solidFill>
                <a:latin typeface="American Typewriter" panose="02090604020004020304" pitchFamily="18" charset="77"/>
              </a:rPr>
              <a:t>def()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E7437A-0CC3-EE4A-A1BA-478CE3A0F1B0}"/>
              </a:ext>
            </a:extLst>
          </p:cNvPr>
          <p:cNvSpPr/>
          <p:nvPr/>
        </p:nvSpPr>
        <p:spPr>
          <a:xfrm>
            <a:off x="1150319" y="1982462"/>
            <a:ext cx="294195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effectLst/>
              </a:rPr>
              <a:t>def</a:t>
            </a:r>
            <a:r>
              <a:rPr lang="en-US" sz="2600" dirty="0"/>
              <a:t> </a:t>
            </a:r>
            <a:r>
              <a:rPr lang="en-US" sz="2600" dirty="0" err="1">
                <a:solidFill>
                  <a:srgbClr val="0000FF"/>
                </a:solidFill>
                <a:effectLst/>
              </a:rPr>
              <a:t>print_greeting</a:t>
            </a:r>
            <a:r>
              <a:rPr lang="en-US" sz="2600" dirty="0">
                <a:effectLst/>
              </a:rPr>
              <a:t>():</a:t>
            </a:r>
          </a:p>
          <a:p>
            <a:r>
              <a:rPr lang="en-US" sz="2600" b="1" dirty="0">
                <a:solidFill>
                  <a:srgbClr val="008000"/>
                </a:solidFill>
              </a:rPr>
              <a:t>	</a:t>
            </a:r>
            <a:r>
              <a:rPr lang="en-US" sz="2600" b="1" dirty="0">
                <a:solidFill>
                  <a:schemeClr val="bg1"/>
                </a:solidFill>
                <a:effectLst/>
              </a:rPr>
              <a:t>print</a:t>
            </a:r>
            <a:r>
              <a:rPr lang="en-US" sz="2600" dirty="0">
                <a:effectLst/>
              </a:rPr>
              <a:t>(</a:t>
            </a:r>
            <a:r>
              <a:rPr lang="en-US" sz="2600" dirty="0">
                <a:solidFill>
                  <a:srgbClr val="BA2121"/>
                </a:solidFill>
                <a:effectLst/>
              </a:rPr>
              <a:t>'Hello!'</a:t>
            </a:r>
            <a:r>
              <a:rPr lang="en-US" sz="2600" dirty="0">
                <a:effectLst/>
              </a:rPr>
              <a:t>)</a:t>
            </a:r>
            <a:endParaRPr lang="en-US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A4DED6-8EA4-7245-8455-7EB8BC80C1EA}"/>
              </a:ext>
            </a:extLst>
          </p:cNvPr>
          <p:cNvSpPr/>
          <p:nvPr/>
        </p:nvSpPr>
        <p:spPr>
          <a:xfrm>
            <a:off x="1150318" y="3049114"/>
            <a:ext cx="1055400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effectLst/>
              </a:rPr>
              <a:t>def</a:t>
            </a:r>
            <a:r>
              <a:rPr lang="en-US" sz="2600" dirty="0"/>
              <a:t> </a:t>
            </a:r>
            <a:r>
              <a:rPr lang="en-US" sz="2600" dirty="0" err="1">
                <a:solidFill>
                  <a:srgbClr val="0000FF"/>
                </a:solidFill>
                <a:effectLst/>
              </a:rPr>
              <a:t>print_date</a:t>
            </a:r>
            <a:r>
              <a:rPr lang="en-US" sz="2600" dirty="0">
                <a:effectLst/>
              </a:rPr>
              <a:t>(year,</a:t>
            </a:r>
            <a:r>
              <a:rPr lang="en-US" sz="2600" dirty="0"/>
              <a:t> </a:t>
            </a:r>
            <a:r>
              <a:rPr lang="en-US" sz="2600" dirty="0">
                <a:effectLst/>
              </a:rPr>
              <a:t>month,</a:t>
            </a:r>
            <a:r>
              <a:rPr lang="en-US" sz="2600" dirty="0"/>
              <a:t> </a:t>
            </a:r>
            <a:r>
              <a:rPr lang="en-US" sz="2600" dirty="0">
                <a:effectLst/>
              </a:rPr>
              <a:t>day):</a:t>
            </a:r>
            <a:r>
              <a:rPr lang="en-US" sz="2600" dirty="0"/>
              <a:t> </a:t>
            </a:r>
          </a:p>
          <a:p>
            <a:r>
              <a:rPr lang="en-US" sz="2600" dirty="0">
                <a:effectLst/>
              </a:rPr>
              <a:t>	joined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666666"/>
                </a:solidFill>
                <a:effectLst/>
              </a:rPr>
              <a:t>=</a:t>
            </a:r>
            <a:r>
              <a:rPr lang="en-US" sz="2600" dirty="0"/>
              <a:t> </a:t>
            </a:r>
            <a:r>
              <a:rPr lang="en-US" sz="2600" dirty="0" err="1">
                <a:solidFill>
                  <a:srgbClr val="008000"/>
                </a:solidFill>
                <a:effectLst/>
              </a:rPr>
              <a:t>str</a:t>
            </a:r>
            <a:r>
              <a:rPr lang="en-US" sz="2600" dirty="0">
                <a:effectLst/>
              </a:rPr>
              <a:t>(year)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666666"/>
                </a:solidFill>
                <a:effectLst/>
              </a:rPr>
              <a:t>+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BA2121"/>
                </a:solidFill>
                <a:effectLst/>
              </a:rPr>
              <a:t>'/'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666666"/>
                </a:solidFill>
                <a:effectLst/>
              </a:rPr>
              <a:t>+</a:t>
            </a:r>
            <a:r>
              <a:rPr lang="en-US" sz="2600" dirty="0"/>
              <a:t> </a:t>
            </a:r>
            <a:r>
              <a:rPr lang="en-US" sz="2600" dirty="0" err="1">
                <a:solidFill>
                  <a:srgbClr val="008000"/>
                </a:solidFill>
                <a:effectLst/>
              </a:rPr>
              <a:t>str</a:t>
            </a:r>
            <a:r>
              <a:rPr lang="en-US" sz="2600" dirty="0">
                <a:effectLst/>
              </a:rPr>
              <a:t>(month)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666666"/>
                </a:solidFill>
                <a:effectLst/>
              </a:rPr>
              <a:t>+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BA2121"/>
                </a:solidFill>
                <a:effectLst/>
              </a:rPr>
              <a:t>'/’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666666"/>
                </a:solidFill>
                <a:effectLst/>
              </a:rPr>
              <a:t>+</a:t>
            </a:r>
            <a:r>
              <a:rPr lang="en-US" sz="2600" dirty="0">
                <a:solidFill>
                  <a:srgbClr val="666666"/>
                </a:solidFill>
              </a:rPr>
              <a:t> </a:t>
            </a:r>
            <a:r>
              <a:rPr lang="en-US" sz="2600" dirty="0" err="1">
                <a:solidFill>
                  <a:srgbClr val="008000"/>
                </a:solidFill>
                <a:effectLst/>
              </a:rPr>
              <a:t>str</a:t>
            </a:r>
            <a:r>
              <a:rPr lang="en-US" sz="2600" dirty="0">
                <a:effectLst/>
              </a:rPr>
              <a:t>(day)</a:t>
            </a:r>
          </a:p>
          <a:p>
            <a:r>
              <a:rPr lang="en-US" sz="2600" b="1" dirty="0">
                <a:solidFill>
                  <a:srgbClr val="008000"/>
                </a:solidFill>
              </a:rPr>
              <a:t>	</a:t>
            </a:r>
            <a:r>
              <a:rPr lang="en-US" sz="2600" b="1" dirty="0">
                <a:solidFill>
                  <a:schemeClr val="bg1"/>
                </a:solidFill>
                <a:effectLst/>
              </a:rPr>
              <a:t>print</a:t>
            </a:r>
            <a:r>
              <a:rPr lang="en-US" sz="2600" dirty="0">
                <a:effectLst/>
              </a:rPr>
              <a:t>(joined)</a:t>
            </a:r>
            <a:endParaRPr lang="en-US" sz="2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C887B5-8D0E-E740-9409-62CF50997483}"/>
              </a:ext>
            </a:extLst>
          </p:cNvPr>
          <p:cNvSpPr/>
          <p:nvPr/>
        </p:nvSpPr>
        <p:spPr>
          <a:xfrm>
            <a:off x="1150318" y="4879771"/>
            <a:ext cx="883493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effectLst/>
              </a:rPr>
              <a:t>def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0000FF"/>
                </a:solidFill>
                <a:effectLst/>
              </a:rPr>
              <a:t>average</a:t>
            </a:r>
            <a:r>
              <a:rPr lang="en-US" sz="2600" dirty="0">
                <a:effectLst/>
              </a:rPr>
              <a:t>(values):</a:t>
            </a:r>
          </a:p>
          <a:p>
            <a:r>
              <a:rPr lang="en-US" sz="2600" b="1" dirty="0">
                <a:solidFill>
                  <a:srgbClr val="008000"/>
                </a:solidFill>
                <a:effectLst/>
              </a:rPr>
              <a:t>if</a:t>
            </a:r>
            <a:r>
              <a:rPr lang="en-US" sz="2600" dirty="0"/>
              <a:t> </a:t>
            </a:r>
            <a:r>
              <a:rPr lang="en-US" sz="2600" dirty="0" err="1">
                <a:solidFill>
                  <a:srgbClr val="FF0000"/>
                </a:solidFill>
                <a:effectLst/>
              </a:rPr>
              <a:t>len</a:t>
            </a:r>
            <a:r>
              <a:rPr lang="en-US" sz="2600" dirty="0">
                <a:effectLst/>
              </a:rPr>
              <a:t>(values)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666666"/>
                </a:solidFill>
                <a:effectLst/>
              </a:rPr>
              <a:t>==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666666"/>
                </a:solidFill>
                <a:effectLst/>
              </a:rPr>
              <a:t>0</a:t>
            </a:r>
            <a:r>
              <a:rPr lang="en-US" sz="2600" dirty="0">
                <a:effectLst/>
              </a:rPr>
              <a:t>:</a:t>
            </a:r>
          </a:p>
          <a:p>
            <a:r>
              <a:rPr lang="en-US" sz="2600" dirty="0"/>
              <a:t>	 </a:t>
            </a:r>
            <a:r>
              <a:rPr lang="en-US" sz="2600" b="1" dirty="0">
                <a:solidFill>
                  <a:srgbClr val="008000"/>
                </a:solidFill>
                <a:effectLst/>
              </a:rPr>
              <a:t>return</a:t>
            </a:r>
            <a:r>
              <a:rPr lang="en-US" sz="2600" dirty="0"/>
              <a:t> </a:t>
            </a:r>
            <a:r>
              <a:rPr lang="en-US" sz="2600" dirty="0">
                <a:effectLst/>
              </a:rPr>
              <a:t>None</a:t>
            </a:r>
          </a:p>
          <a:p>
            <a:r>
              <a:rPr lang="en-US" sz="2600" dirty="0"/>
              <a:t> </a:t>
            </a:r>
            <a:r>
              <a:rPr lang="en-US" sz="2600" b="1" dirty="0">
                <a:solidFill>
                  <a:srgbClr val="008000"/>
                </a:solidFill>
                <a:effectLst/>
              </a:rPr>
              <a:t>return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FF0000"/>
                </a:solidFill>
                <a:effectLst/>
              </a:rPr>
              <a:t>sum</a:t>
            </a:r>
            <a:r>
              <a:rPr lang="en-US" sz="2600" dirty="0">
                <a:effectLst/>
              </a:rPr>
              <a:t>(values)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666666"/>
                </a:solidFill>
                <a:effectLst/>
              </a:rPr>
              <a:t>/</a:t>
            </a:r>
            <a:r>
              <a:rPr lang="en-US" sz="2600" dirty="0"/>
              <a:t> </a:t>
            </a:r>
            <a:r>
              <a:rPr lang="en-US" sz="2600" dirty="0" err="1">
                <a:solidFill>
                  <a:srgbClr val="FF0000"/>
                </a:solidFill>
                <a:effectLst/>
              </a:rPr>
              <a:t>len</a:t>
            </a:r>
            <a:r>
              <a:rPr lang="en-US" sz="2600" dirty="0">
                <a:effectLst/>
              </a:rPr>
              <a:t>(values)</a:t>
            </a:r>
            <a:endParaRPr lang="en-US" sz="2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76FB0-C6FB-854C-B27C-33E427BF15BB}"/>
              </a:ext>
            </a:extLst>
          </p:cNvPr>
          <p:cNvSpPr txBox="1"/>
          <p:nvPr/>
        </p:nvSpPr>
        <p:spPr>
          <a:xfrm>
            <a:off x="6917970" y="1344132"/>
            <a:ext cx="44358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***Functions return something</a:t>
            </a:r>
          </a:p>
        </p:txBody>
      </p:sp>
    </p:spTree>
    <p:extLst>
      <p:ext uri="{BB962C8B-B14F-4D97-AF65-F5344CB8AC3E}">
        <p14:creationId xmlns:p14="http://schemas.microsoft.com/office/powerpoint/2010/main" val="9809069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6A2E4-0A45-8B46-BF21-03D0BFE99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0CC46-6B33-7D4B-8BD2-356B2D79E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Fill in the blanks to create a function that takes a list of numbers as an argument and returns the first negative value in the list. What does your function do if the list is empty?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870302-0589-754A-A3C6-AB3D489BFE70}"/>
              </a:ext>
            </a:extLst>
          </p:cNvPr>
          <p:cNvSpPr/>
          <p:nvPr/>
        </p:nvSpPr>
        <p:spPr>
          <a:xfrm>
            <a:off x="4015133" y="3505200"/>
            <a:ext cx="469545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8000"/>
                </a:solidFill>
                <a:effectLst/>
              </a:rPr>
              <a:t>def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0000FF"/>
                </a:solidFill>
                <a:effectLst/>
              </a:rPr>
              <a:t>first_negative</a:t>
            </a:r>
            <a:r>
              <a:rPr lang="en-US" sz="2800" dirty="0">
                <a:effectLst/>
              </a:rPr>
              <a:t>(values):</a:t>
            </a:r>
          </a:p>
          <a:p>
            <a:r>
              <a:rPr lang="en-US" sz="2800" dirty="0"/>
              <a:t>	 </a:t>
            </a:r>
            <a:r>
              <a:rPr lang="en-US" sz="2800" b="1" dirty="0">
                <a:solidFill>
                  <a:srgbClr val="008000"/>
                </a:solidFill>
                <a:effectLst/>
              </a:rPr>
              <a:t>for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v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AA22FF"/>
                </a:solidFill>
                <a:effectLst/>
              </a:rPr>
              <a:t>in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____:</a:t>
            </a:r>
            <a:r>
              <a:rPr lang="en-US" sz="2800" dirty="0"/>
              <a:t> </a:t>
            </a:r>
          </a:p>
          <a:p>
            <a:r>
              <a:rPr lang="en-US" sz="2800" b="1" dirty="0">
                <a:solidFill>
                  <a:srgbClr val="008000"/>
                </a:solidFill>
                <a:effectLst/>
              </a:rPr>
              <a:t>		if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____:</a:t>
            </a:r>
            <a:r>
              <a:rPr lang="en-US" sz="2800" dirty="0"/>
              <a:t> </a:t>
            </a:r>
          </a:p>
          <a:p>
            <a:r>
              <a:rPr lang="en-US" sz="2800" b="1" dirty="0">
                <a:solidFill>
                  <a:srgbClr val="008000"/>
                </a:solidFill>
                <a:effectLst/>
              </a:rPr>
              <a:t>			return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____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59308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6A2E4-0A45-8B46-BF21-03D0BFE99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0CC46-6B33-7D4B-8BD2-356B2D79E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Fill in the blanks to create a function that takes a list of numbers as an argument and returns the first negative value in the list. What does your function do if the list is empty?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0C67B9-5118-6C47-A8DC-AEBC0B282BC9}"/>
              </a:ext>
            </a:extLst>
          </p:cNvPr>
          <p:cNvSpPr/>
          <p:nvPr/>
        </p:nvSpPr>
        <p:spPr>
          <a:xfrm>
            <a:off x="4264712" y="3462528"/>
            <a:ext cx="540964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008000"/>
                </a:solidFill>
                <a:effectLst/>
              </a:rPr>
              <a:t>def</a:t>
            </a:r>
            <a:r>
              <a:rPr lang="en-US" sz="2600" dirty="0"/>
              <a:t> </a:t>
            </a:r>
            <a:r>
              <a:rPr lang="en-US" sz="2600" dirty="0" err="1">
                <a:solidFill>
                  <a:srgbClr val="0000FF"/>
                </a:solidFill>
                <a:effectLst/>
              </a:rPr>
              <a:t>first_negative</a:t>
            </a:r>
            <a:r>
              <a:rPr lang="en-US" sz="2600" dirty="0">
                <a:effectLst/>
              </a:rPr>
              <a:t>(values):</a:t>
            </a:r>
          </a:p>
          <a:p>
            <a:r>
              <a:rPr lang="en-US" sz="2600" b="1" dirty="0">
                <a:solidFill>
                  <a:srgbClr val="008000"/>
                </a:solidFill>
                <a:effectLst/>
              </a:rPr>
              <a:t>	for</a:t>
            </a:r>
            <a:r>
              <a:rPr lang="en-US" sz="2600" dirty="0"/>
              <a:t> </a:t>
            </a:r>
            <a:r>
              <a:rPr lang="en-US" sz="2600" dirty="0">
                <a:effectLst/>
              </a:rPr>
              <a:t>v</a:t>
            </a:r>
            <a:r>
              <a:rPr lang="en-US" sz="2600" dirty="0"/>
              <a:t> </a:t>
            </a:r>
            <a:r>
              <a:rPr lang="en-US" sz="2600" b="1" dirty="0">
                <a:solidFill>
                  <a:srgbClr val="AA22FF"/>
                </a:solidFill>
                <a:effectLst/>
              </a:rPr>
              <a:t>in</a:t>
            </a:r>
            <a:r>
              <a:rPr lang="en-US" sz="2600" dirty="0"/>
              <a:t> </a:t>
            </a:r>
            <a:r>
              <a:rPr lang="en-US" sz="2600" dirty="0">
                <a:effectLst/>
              </a:rPr>
              <a:t>values:</a:t>
            </a:r>
          </a:p>
          <a:p>
            <a:r>
              <a:rPr lang="en-US" sz="2600" dirty="0"/>
              <a:t>		 </a:t>
            </a:r>
            <a:r>
              <a:rPr lang="en-US" sz="2600" b="1" dirty="0">
                <a:solidFill>
                  <a:srgbClr val="008000"/>
                </a:solidFill>
                <a:effectLst/>
              </a:rPr>
              <a:t>if</a:t>
            </a:r>
            <a:r>
              <a:rPr lang="en-US" sz="2600" dirty="0"/>
              <a:t> </a:t>
            </a:r>
            <a:r>
              <a:rPr lang="en-US" sz="2600" dirty="0">
                <a:effectLst/>
              </a:rPr>
              <a:t>v</a:t>
            </a:r>
            <a:r>
              <a:rPr lang="en-US" sz="2600" dirty="0">
                <a:solidFill>
                  <a:srgbClr val="666666"/>
                </a:solidFill>
                <a:effectLst/>
              </a:rPr>
              <a:t>&lt;0</a:t>
            </a:r>
            <a:r>
              <a:rPr lang="en-US" sz="2600" dirty="0">
                <a:effectLst/>
              </a:rPr>
              <a:t>:</a:t>
            </a:r>
            <a:r>
              <a:rPr lang="en-US" sz="2600" dirty="0"/>
              <a:t> </a:t>
            </a:r>
          </a:p>
          <a:p>
            <a:r>
              <a:rPr lang="en-US" sz="2600" b="1" dirty="0">
                <a:solidFill>
                  <a:srgbClr val="008000"/>
                </a:solidFill>
                <a:effectLst/>
              </a:rPr>
              <a:t>			return</a:t>
            </a:r>
            <a:r>
              <a:rPr lang="en-US" sz="2600" dirty="0"/>
              <a:t> </a:t>
            </a:r>
            <a:r>
              <a:rPr lang="en-US" sz="2600" dirty="0">
                <a:effectLst/>
              </a:rPr>
              <a:t>v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771344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A3EBE-0D2A-1949-8A0B-7347A5A6E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+ Variable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26896-D854-7640-983C-E75DCD0D7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 </a:t>
            </a:r>
            <a:r>
              <a:rPr lang="en-US" b="1" i="1" dirty="0">
                <a:solidFill>
                  <a:srgbClr val="FF0000"/>
                </a:solidFill>
              </a:rPr>
              <a:t>Global variable</a:t>
            </a:r>
          </a:p>
          <a:p>
            <a:pPr lvl="1"/>
            <a:r>
              <a:rPr lang="en-US" dirty="0"/>
              <a:t>Defined outside any particular function.</a:t>
            </a:r>
          </a:p>
          <a:p>
            <a:pPr lvl="1"/>
            <a:r>
              <a:rPr lang="en-US" dirty="0"/>
              <a:t>Visible everywhere.</a:t>
            </a:r>
          </a:p>
          <a:p>
            <a:pPr lvl="1"/>
            <a:endParaRPr lang="en-US" dirty="0"/>
          </a:p>
          <a:p>
            <a:r>
              <a:rPr lang="en-US" b="1" i="1" dirty="0">
                <a:solidFill>
                  <a:srgbClr val="00B0F0"/>
                </a:solidFill>
              </a:rPr>
              <a:t>Local variable</a:t>
            </a:r>
          </a:p>
          <a:p>
            <a:pPr lvl="1"/>
            <a:r>
              <a:rPr lang="en-US" dirty="0"/>
              <a:t>Defined inside the function.</a:t>
            </a:r>
          </a:p>
          <a:p>
            <a:pPr lvl="1"/>
            <a:r>
              <a:rPr lang="en-US" dirty="0"/>
              <a:t>Not visible in the main program.</a:t>
            </a:r>
          </a:p>
          <a:p>
            <a:pPr lvl="1"/>
            <a:endParaRPr lang="en-US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8BEEBB-5582-4041-8CD0-0C4D0AF84BF5}"/>
              </a:ext>
            </a:extLst>
          </p:cNvPr>
          <p:cNvSpPr/>
          <p:nvPr/>
        </p:nvSpPr>
        <p:spPr>
          <a:xfrm>
            <a:off x="6019800" y="3145417"/>
            <a:ext cx="5797296" cy="1711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effectLst/>
              </a:rPr>
              <a:t>pressure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666666"/>
                </a:solidFill>
                <a:effectLst/>
              </a:rPr>
              <a:t>=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666666"/>
                </a:solidFill>
                <a:effectLst/>
              </a:rPr>
              <a:t>103.9</a:t>
            </a:r>
            <a:r>
              <a:rPr lang="en-US" sz="2600" dirty="0"/>
              <a:t> </a:t>
            </a:r>
          </a:p>
          <a:p>
            <a:r>
              <a:rPr lang="en-US" sz="2600" b="1" dirty="0">
                <a:solidFill>
                  <a:srgbClr val="008000"/>
                </a:solidFill>
                <a:effectLst/>
              </a:rPr>
              <a:t>def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0000FF"/>
                </a:solidFill>
                <a:effectLst/>
              </a:rPr>
              <a:t>adjust</a:t>
            </a:r>
            <a:r>
              <a:rPr lang="en-US" sz="2600" dirty="0">
                <a:effectLst/>
              </a:rPr>
              <a:t>(t):</a:t>
            </a:r>
          </a:p>
          <a:p>
            <a:r>
              <a:rPr lang="en-US" sz="2600" dirty="0"/>
              <a:t>	 </a:t>
            </a:r>
            <a:r>
              <a:rPr lang="en-US" sz="2600" b="1" dirty="0">
                <a:solidFill>
                  <a:srgbClr val="00B0F0"/>
                </a:solidFill>
                <a:effectLst/>
              </a:rPr>
              <a:t>temperature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666666"/>
                </a:solidFill>
                <a:effectLst/>
              </a:rPr>
              <a:t>=</a:t>
            </a:r>
            <a:r>
              <a:rPr lang="en-US" sz="2600" dirty="0"/>
              <a:t> </a:t>
            </a:r>
            <a:r>
              <a:rPr lang="en-US" sz="2600" dirty="0">
                <a:effectLst/>
              </a:rPr>
              <a:t>t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666666"/>
                </a:solidFill>
                <a:effectLst/>
              </a:rPr>
              <a:t>*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666666"/>
                </a:solidFill>
                <a:effectLst/>
              </a:rPr>
              <a:t>1.43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666666"/>
                </a:solidFill>
                <a:effectLst/>
              </a:rPr>
              <a:t>/</a:t>
            </a:r>
            <a:r>
              <a:rPr lang="en-US" sz="2600" dirty="0"/>
              <a:t> </a:t>
            </a:r>
            <a:r>
              <a:rPr lang="en-US" sz="2600" dirty="0">
                <a:effectLst/>
              </a:rPr>
              <a:t>pressure</a:t>
            </a:r>
            <a:r>
              <a:rPr lang="en-US" sz="2600" dirty="0"/>
              <a:t> </a:t>
            </a:r>
          </a:p>
          <a:p>
            <a:r>
              <a:rPr lang="en-US" sz="2600" b="1" dirty="0">
                <a:solidFill>
                  <a:srgbClr val="008000"/>
                </a:solidFill>
                <a:effectLst/>
              </a:rPr>
              <a:t>	return</a:t>
            </a:r>
            <a:r>
              <a:rPr lang="en-US" sz="2600" dirty="0"/>
              <a:t> </a:t>
            </a:r>
            <a:r>
              <a:rPr lang="en-US" sz="2600" dirty="0">
                <a:effectLst/>
              </a:rPr>
              <a:t>temperature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719683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95DA-E05A-7A46-A347-10E35A33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AE23A-E16C-DE48-BB87-C61BACCD9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effectLst/>
              </a:rPr>
              <a:t>Break programs down into functions to make them easier to understand.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Define a function using </a:t>
            </a:r>
            <a:r>
              <a:rPr lang="en-US" dirty="0">
                <a:solidFill>
                  <a:schemeClr val="bg1"/>
                </a:solidFill>
                <a:effectLst/>
              </a:rPr>
              <a:t>def</a:t>
            </a:r>
            <a:r>
              <a:rPr lang="en-US" dirty="0">
                <a:effectLst/>
              </a:rPr>
              <a:t> with a name, parameters, and a block of code.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Defining a function does not run it.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Arguments in call are matched to parameters in definition.</a:t>
            </a:r>
          </a:p>
          <a:p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965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A4519-8440-B04C-8D2F-F53B96168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45619-8876-074B-BE9C-727417E3B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200553" cy="4107343"/>
          </a:xfrm>
        </p:spPr>
        <p:txBody>
          <a:bodyPr/>
          <a:lstStyle/>
          <a:p>
            <a:r>
              <a:rPr lang="en-US" dirty="0"/>
              <a:t>Run scripts on your bash shell</a:t>
            </a:r>
          </a:p>
          <a:p>
            <a:pPr lvl="1"/>
            <a:r>
              <a:rPr lang="en-US" dirty="0"/>
              <a:t>$python </a:t>
            </a:r>
          </a:p>
          <a:p>
            <a:pPr marL="457200" lvl="1" indent="0">
              <a:buNone/>
            </a:pPr>
            <a:r>
              <a:rPr lang="en-US" dirty="0"/>
              <a:t>	&gt;&gt;&gt;</a:t>
            </a:r>
          </a:p>
          <a:p>
            <a:pPr marL="457200" lvl="1" indent="0">
              <a:buNone/>
            </a:pPr>
            <a:r>
              <a:rPr lang="en-US" dirty="0"/>
              <a:t>	&gt;&gt;&gt;print(‘hello world’)</a:t>
            </a:r>
          </a:p>
          <a:p>
            <a:pPr marL="457200" lvl="1" indent="0">
              <a:buNone/>
            </a:pPr>
            <a:r>
              <a:rPr lang="en-US" dirty="0"/>
              <a:t>	&gt;&gt;&gt;exit() #Go back to your bash shell ($)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$ vim </a:t>
            </a:r>
            <a:r>
              <a:rPr lang="en-US" dirty="0" err="1"/>
              <a:t>hello_world</a:t>
            </a:r>
            <a:r>
              <a:rPr lang="en-US" dirty="0" err="1">
                <a:solidFill>
                  <a:schemeClr val="bg1"/>
                </a:solidFill>
              </a:rPr>
              <a:t>.py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/>
              <a:t>print(‘hello world’)</a:t>
            </a:r>
          </a:p>
          <a:p>
            <a:r>
              <a:rPr lang="en-US" dirty="0"/>
              <a:t>$python </a:t>
            </a:r>
            <a:r>
              <a:rPr lang="en-US" dirty="0" err="1"/>
              <a:t>hello_world</a:t>
            </a:r>
            <a:r>
              <a:rPr lang="en-US" dirty="0" err="1">
                <a:solidFill>
                  <a:schemeClr val="bg1"/>
                </a:solidFill>
              </a:rPr>
              <a:t>.py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859D90-0178-834C-9A2C-F72DD3F4413C}"/>
              </a:ext>
            </a:extLst>
          </p:cNvPr>
          <p:cNvSpPr txBox="1">
            <a:spLocks/>
          </p:cNvSpPr>
          <p:nvPr/>
        </p:nvSpPr>
        <p:spPr>
          <a:xfrm>
            <a:off x="7038753" y="4172131"/>
            <a:ext cx="4933507" cy="2685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vim</a:t>
            </a:r>
          </a:p>
          <a:p>
            <a:r>
              <a:rPr lang="en-US" dirty="0"/>
              <a:t>Insert mode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/>
              <a:t>Type your script/notes</a:t>
            </a:r>
          </a:p>
          <a:p>
            <a:r>
              <a:rPr lang="en-US" dirty="0">
                <a:solidFill>
                  <a:schemeClr val="bg1"/>
                </a:solidFill>
              </a:rPr>
              <a:t>esc</a:t>
            </a:r>
          </a:p>
          <a:p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US" dirty="0" err="1">
                <a:solidFill>
                  <a:schemeClr val="bg1"/>
                </a:solidFill>
              </a:rPr>
              <a:t>wq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401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0512-0F7A-F74C-921A-7000EA1A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Scripts-Atom/Text Editor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19FD5D-A4BF-EB4B-9EC7-C6873F3AF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10" t="9461" r="41106" b="74098"/>
          <a:stretch/>
        </p:blipFill>
        <p:spPr>
          <a:xfrm>
            <a:off x="202018" y="1520567"/>
            <a:ext cx="11787963" cy="2339163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1AABB8-78AD-364A-91DA-48B605A43B6C}"/>
              </a:ext>
            </a:extLst>
          </p:cNvPr>
          <p:cNvSpPr/>
          <p:nvPr/>
        </p:nvSpPr>
        <p:spPr>
          <a:xfrm>
            <a:off x="369709" y="4647831"/>
            <a:ext cx="606954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On your bash shell</a:t>
            </a:r>
          </a:p>
          <a:p>
            <a:r>
              <a:rPr lang="en-US" sz="3200" dirty="0"/>
              <a:t>$python </a:t>
            </a:r>
            <a:r>
              <a:rPr lang="en-US" sz="3200" dirty="0" err="1"/>
              <a:t>hello_world_bootcamp</a:t>
            </a:r>
            <a:r>
              <a:rPr lang="en-US" sz="3200" dirty="0" err="1">
                <a:solidFill>
                  <a:schemeClr val="bg1"/>
                </a:solidFill>
              </a:rPr>
              <a:t>.py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hello world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02021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6955</TotalTime>
  <Words>3499</Words>
  <Application>Microsoft Macintosh PowerPoint</Application>
  <PresentationFormat>Widescreen</PresentationFormat>
  <Paragraphs>654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8" baseType="lpstr">
      <vt:lpstr>American Typewriter</vt:lpstr>
      <vt:lpstr>Arial</vt:lpstr>
      <vt:lpstr>Calibri</vt:lpstr>
      <vt:lpstr>Calibri Light</vt:lpstr>
      <vt:lpstr>Consolas</vt:lpstr>
      <vt:lpstr>Courier New</vt:lpstr>
      <vt:lpstr>Helvetica Neue</vt:lpstr>
      <vt:lpstr>Trebuchet MS</vt:lpstr>
      <vt:lpstr>Office Theme</vt:lpstr>
      <vt:lpstr>Python</vt:lpstr>
      <vt:lpstr>Outline for today</vt:lpstr>
      <vt:lpstr>Outline for today</vt:lpstr>
      <vt:lpstr>Setup Anaconda</vt:lpstr>
      <vt:lpstr>Setup Anaconda</vt:lpstr>
      <vt:lpstr>Setup Anaconda</vt:lpstr>
      <vt:lpstr>Scripts /Spyder/Jupyter Notebook/JupyterLab</vt:lpstr>
      <vt:lpstr>Python Scripts</vt:lpstr>
      <vt:lpstr>Python Scripts-Atom/Text Editor</vt:lpstr>
      <vt:lpstr>Spyder</vt:lpstr>
      <vt:lpstr>Spyder</vt:lpstr>
      <vt:lpstr>Spyder</vt:lpstr>
      <vt:lpstr>Jupyter Lab (.ipynb)</vt:lpstr>
      <vt:lpstr>Jupyter notebook (.ipynb)</vt:lpstr>
      <vt:lpstr>Jupyter notebook (.ipynb)</vt:lpstr>
      <vt:lpstr>Markdown – html </vt:lpstr>
      <vt:lpstr>Outline for today</vt:lpstr>
      <vt:lpstr>Variables and Assignments</vt:lpstr>
      <vt:lpstr>Variables and Assignments</vt:lpstr>
      <vt:lpstr>Outline Wednesday</vt:lpstr>
      <vt:lpstr>Key Points</vt:lpstr>
      <vt:lpstr>Jupyter Magic Commands</vt:lpstr>
      <vt:lpstr>Jupyter Magic Commands</vt:lpstr>
      <vt:lpstr>Data Types</vt:lpstr>
      <vt:lpstr>Math</vt:lpstr>
      <vt:lpstr>Operators</vt:lpstr>
      <vt:lpstr>Operators</vt:lpstr>
      <vt:lpstr>Outline Wednesday</vt:lpstr>
      <vt:lpstr>Indexing and Slices</vt:lpstr>
      <vt:lpstr>Outline Wednesday</vt:lpstr>
      <vt:lpstr>Lists</vt:lpstr>
      <vt:lpstr>Lists – Appending </vt:lpstr>
      <vt:lpstr>Lists – Deleting </vt:lpstr>
      <vt:lpstr>List- Empty []</vt:lpstr>
      <vt:lpstr>Practice: </vt:lpstr>
      <vt:lpstr>Key Points</vt:lpstr>
      <vt:lpstr>Dictionaries {} or dict()</vt:lpstr>
      <vt:lpstr>Dictionaries </vt:lpstr>
      <vt:lpstr>Tuple – ()</vt:lpstr>
      <vt:lpstr>Sets – {} </vt:lpstr>
      <vt:lpstr>Python Collections</vt:lpstr>
      <vt:lpstr>Outline Wednesday</vt:lpstr>
      <vt:lpstr>Built-in functions</vt:lpstr>
      <vt:lpstr>Built-in functions</vt:lpstr>
      <vt:lpstr>Functions attached to objects are called methods</vt:lpstr>
      <vt:lpstr>Outline Wednesday</vt:lpstr>
      <vt:lpstr>Conditionals </vt:lpstr>
      <vt:lpstr>Conditionals – Try it out</vt:lpstr>
      <vt:lpstr>Conditionals – Try it out</vt:lpstr>
      <vt:lpstr>Conditionals </vt:lpstr>
      <vt:lpstr>Outline Wednesday</vt:lpstr>
      <vt:lpstr>PowerPoint Presentation</vt:lpstr>
      <vt:lpstr>PowerPoint Presentation</vt:lpstr>
      <vt:lpstr>Loops</vt:lpstr>
      <vt:lpstr>Loops</vt:lpstr>
      <vt:lpstr>Loops – Practice </vt:lpstr>
      <vt:lpstr>Loops – Practice </vt:lpstr>
      <vt:lpstr>Loops – Practice </vt:lpstr>
      <vt:lpstr>Loops – Practice </vt:lpstr>
      <vt:lpstr>Practice </vt:lpstr>
      <vt:lpstr>Practice </vt:lpstr>
      <vt:lpstr>Outline- Friday</vt:lpstr>
      <vt:lpstr>Practice </vt:lpstr>
      <vt:lpstr>Practice </vt:lpstr>
      <vt:lpstr>While Loops </vt:lpstr>
      <vt:lpstr>Conditionals + Loops</vt:lpstr>
      <vt:lpstr>Loops</vt:lpstr>
      <vt:lpstr>Loops</vt:lpstr>
      <vt:lpstr>Loops</vt:lpstr>
      <vt:lpstr>Nested Loops</vt:lpstr>
      <vt:lpstr>Nested Conditionals</vt:lpstr>
      <vt:lpstr>Keypoints</vt:lpstr>
      <vt:lpstr>Keypoints</vt:lpstr>
      <vt:lpstr>Outline Wednesday</vt:lpstr>
      <vt:lpstr>Functions def()</vt:lpstr>
      <vt:lpstr>Practice </vt:lpstr>
      <vt:lpstr>Practice </vt:lpstr>
      <vt:lpstr>Functions + Variable Scope</vt:lpstr>
      <vt:lpstr>Keypoints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Microsoft Office User</dc:creator>
  <cp:lastModifiedBy>Microsoft Office User</cp:lastModifiedBy>
  <cp:revision>42</cp:revision>
  <cp:lastPrinted>2021-08-11T17:57:10Z</cp:lastPrinted>
  <dcterms:created xsi:type="dcterms:W3CDTF">2021-08-08T19:54:28Z</dcterms:created>
  <dcterms:modified xsi:type="dcterms:W3CDTF">2021-08-13T15:49:59Z</dcterms:modified>
</cp:coreProperties>
</file>